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70" r:id="rId2"/>
    <p:sldId id="333" r:id="rId3"/>
    <p:sldId id="267" r:id="rId4"/>
    <p:sldId id="332" r:id="rId5"/>
    <p:sldId id="268" r:id="rId6"/>
    <p:sldId id="258" r:id="rId7"/>
    <p:sldId id="271" r:id="rId8"/>
    <p:sldId id="272" r:id="rId9"/>
    <p:sldId id="273" r:id="rId10"/>
    <p:sldId id="291" r:id="rId11"/>
    <p:sldId id="274" r:id="rId12"/>
    <p:sldId id="353" r:id="rId13"/>
    <p:sldId id="295" r:id="rId14"/>
    <p:sldId id="360" r:id="rId15"/>
    <p:sldId id="296" r:id="rId16"/>
    <p:sldId id="284" r:id="rId17"/>
    <p:sldId id="290" r:id="rId18"/>
    <p:sldId id="275" r:id="rId19"/>
    <p:sldId id="350" r:id="rId20"/>
    <p:sldId id="337" r:id="rId21"/>
    <p:sldId id="338" r:id="rId22"/>
    <p:sldId id="339" r:id="rId23"/>
    <p:sldId id="292" r:id="rId24"/>
    <p:sldId id="304" r:id="rId25"/>
    <p:sldId id="294" r:id="rId26"/>
    <p:sldId id="293" r:id="rId27"/>
    <p:sldId id="305" r:id="rId28"/>
    <p:sldId id="358" r:id="rId29"/>
    <p:sldId id="354" r:id="rId30"/>
    <p:sldId id="307" r:id="rId31"/>
    <p:sldId id="318" r:id="rId32"/>
    <p:sldId id="322" r:id="rId33"/>
    <p:sldId id="263" r:id="rId34"/>
    <p:sldId id="277" r:id="rId35"/>
    <p:sldId id="269" r:id="rId36"/>
    <p:sldId id="309" r:id="rId37"/>
    <p:sldId id="313" r:id="rId38"/>
    <p:sldId id="312" r:id="rId39"/>
    <p:sldId id="279" r:id="rId40"/>
    <p:sldId id="320" r:id="rId41"/>
    <p:sldId id="328" r:id="rId42"/>
    <p:sldId id="351" r:id="rId43"/>
    <p:sldId id="330" r:id="rId44"/>
    <p:sldId id="331" r:id="rId45"/>
    <p:sldId id="314" r:id="rId46"/>
    <p:sldId id="323" r:id="rId47"/>
    <p:sldId id="324" r:id="rId48"/>
    <p:sldId id="325" r:id="rId49"/>
    <p:sldId id="326" r:id="rId50"/>
    <p:sldId id="327" r:id="rId51"/>
    <p:sldId id="406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08" userDrawn="1">
          <p15:clr>
            <a:srgbClr val="A4A3A4"/>
          </p15:clr>
        </p15:guide>
        <p15:guide id="2" pos="42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0000"/>
    <a:srgbClr val="0000FF"/>
    <a:srgbClr val="FF00FF"/>
    <a:srgbClr val="00A8D0"/>
    <a:srgbClr val="CC00CC"/>
    <a:srgbClr val="00CC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53" autoAdjust="0"/>
  </p:normalViewPr>
  <p:slideViewPr>
    <p:cSldViewPr snapToGrid="0" showGuides="1">
      <p:cViewPr varScale="1">
        <p:scale>
          <a:sx n="49" d="100"/>
          <a:sy n="49" d="100"/>
        </p:scale>
        <p:origin x="963" y="30"/>
      </p:cViewPr>
      <p:guideLst>
        <p:guide orient="horz" pos="1608"/>
        <p:guide pos="42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50.emf"/><Relationship Id="rId1" Type="http://schemas.openxmlformats.org/officeDocument/2006/relationships/image" Target="../media/image62.emf"/><Relationship Id="rId4" Type="http://schemas.openxmlformats.org/officeDocument/2006/relationships/image" Target="../media/image6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image" Target="../media/image7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image" Target="../media/image74.emf"/><Relationship Id="rId4" Type="http://schemas.openxmlformats.org/officeDocument/2006/relationships/image" Target="../media/image7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74.emf"/><Relationship Id="rId1" Type="http://schemas.openxmlformats.org/officeDocument/2006/relationships/image" Target="../media/image78.emf"/><Relationship Id="rId4" Type="http://schemas.openxmlformats.org/officeDocument/2006/relationships/image" Target="../media/image3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7" Type="http://schemas.openxmlformats.org/officeDocument/2006/relationships/image" Target="../media/image87.emf"/><Relationship Id="rId2" Type="http://schemas.openxmlformats.org/officeDocument/2006/relationships/image" Target="../media/image64.emf"/><Relationship Id="rId1" Type="http://schemas.openxmlformats.org/officeDocument/2006/relationships/image" Target="../media/image50.emf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image" Target="../media/image90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image" Target="../media/image93.e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emf"/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Relationship Id="rId4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3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image" Target="../media/image22.emf"/><Relationship Id="rId4" Type="http://schemas.openxmlformats.org/officeDocument/2006/relationships/image" Target="../media/image4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19284-1BA5-4CAC-A10E-E1D1839C64F6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5B945-A6E4-42E7-BD1B-8A13CB519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0EDA6-60EC-4D61-8464-09D7F099783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8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390A6-735E-4DD1-96F9-2D733BADA13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10626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4612-F2B8-4E29-A330-A36C8397F98A}" type="datetime1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7AD8-C879-4BC0-865F-13669DD0EB56}" type="datetime1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2FEDB-628E-4177-AB94-E888FF5CD5BD}" type="datetime1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5F9E-57B7-42FC-891E-B8623ACC24A1}" type="datetime1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F5BF-4987-43E4-B6F9-D5B1E85F83A0}" type="datetime1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8352-302A-48BC-B11C-6DC84B95C4D2}" type="datetime1">
              <a:rPr lang="en-US" smtClean="0"/>
              <a:pPr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B130-30D8-4A6E-8E95-CD7164D4836D}" type="datetime1">
              <a:rPr lang="en-US" smtClean="0"/>
              <a:pPr/>
              <a:t>6/3/2019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858F9-D56F-4B39-9B31-BA6D3D673970}" type="datetime1">
              <a:rPr lang="en-US" smtClean="0"/>
              <a:pPr/>
              <a:t>6/3/2019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2433-0122-4018-BA3F-D44F489D0669}" type="datetime1">
              <a:rPr lang="en-US" smtClean="0"/>
              <a:pPr/>
              <a:t>6/3/2019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8EBD-C6EA-4DE1-9994-2DB9C02BF52E}" type="datetime1">
              <a:rPr lang="en-US" smtClean="0"/>
              <a:pPr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32BA-AF21-49EB-A9D0-2FFF7D18F9E9}" type="datetime1">
              <a:rPr lang="en-US" smtClean="0"/>
              <a:pPr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726FA-D065-4129-8B28-EAA4CB95427F}" type="datetime1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5.emf"/><Relationship Id="rId5" Type="http://schemas.openxmlformats.org/officeDocument/2006/relationships/image" Target="../media/image22.e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29.png"/><Relationship Id="rId5" Type="http://schemas.openxmlformats.org/officeDocument/2006/relationships/image" Target="../media/image23.emf"/><Relationship Id="rId10" Type="http://schemas.openxmlformats.org/officeDocument/2006/relationships/image" Target="../media/image28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4.jpeg"/><Relationship Id="rId5" Type="http://schemas.openxmlformats.org/officeDocument/2006/relationships/image" Target="../media/image31.emf"/><Relationship Id="rId10" Type="http://schemas.openxmlformats.org/officeDocument/2006/relationships/image" Target="../media/image33.jpeg"/><Relationship Id="rId4" Type="http://schemas.openxmlformats.org/officeDocument/2006/relationships/oleObject" Target="../embeddings/oleObject19.bin"/><Relationship Id="rId9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5.emf"/><Relationship Id="rId12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47.emf"/><Relationship Id="rId5" Type="http://schemas.openxmlformats.org/officeDocument/2006/relationships/image" Target="../media/image22.e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0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0.emf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64.emf"/><Relationship Id="rId4" Type="http://schemas.openxmlformats.org/officeDocument/2006/relationships/image" Target="../media/image62.emf"/><Relationship Id="rId9" Type="http://schemas.openxmlformats.org/officeDocument/2006/relationships/oleObject" Target="../embeddings/oleObject3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65.emf"/><Relationship Id="rId4" Type="http://schemas.openxmlformats.org/officeDocument/2006/relationships/oleObject" Target="../embeddings/oleObject3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51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9.e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68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oleObject" Target="../embeddings/oleObject38.bin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1.e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7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3.bin"/><Relationship Id="rId5" Type="http://schemas.openxmlformats.org/officeDocument/2006/relationships/oleObject" Target="../embeddings/oleObject42.bin"/><Relationship Id="rId4" Type="http://schemas.openxmlformats.org/officeDocument/2006/relationships/image" Target="../media/image7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3.bin"/><Relationship Id="rId5" Type="http://schemas.openxmlformats.org/officeDocument/2006/relationships/oleObject" Target="../embeddings/oleObject42.bin"/><Relationship Id="rId4" Type="http://schemas.openxmlformats.org/officeDocument/2006/relationships/image" Target="../media/image7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5.emf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77.emf"/><Relationship Id="rId4" Type="http://schemas.openxmlformats.org/officeDocument/2006/relationships/image" Target="../media/image74.emf"/><Relationship Id="rId9" Type="http://schemas.openxmlformats.org/officeDocument/2006/relationships/oleObject" Target="../embeddings/oleObject47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4.emf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32.emf"/><Relationship Id="rId4" Type="http://schemas.openxmlformats.org/officeDocument/2006/relationships/image" Target="../media/image78.emf"/><Relationship Id="rId9" Type="http://schemas.openxmlformats.org/officeDocument/2006/relationships/oleObject" Target="../embeddings/oleObject5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oleObject" Target="../embeddings/oleObject53.bin"/><Relationship Id="rId4" Type="http://schemas.openxmlformats.org/officeDocument/2006/relationships/image" Target="../media/image74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oleObject" Target="../embeddings/oleObject55.bin"/><Relationship Id="rId4" Type="http://schemas.openxmlformats.org/officeDocument/2006/relationships/image" Target="../media/image74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13" Type="http://schemas.openxmlformats.org/officeDocument/2006/relationships/image" Target="../media/image85.e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4.emf"/><Relationship Id="rId12" Type="http://schemas.openxmlformats.org/officeDocument/2006/relationships/oleObject" Target="../embeddings/oleObject60.bin"/><Relationship Id="rId17" Type="http://schemas.openxmlformats.org/officeDocument/2006/relationships/image" Target="../media/image87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2.bin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57.bin"/><Relationship Id="rId11" Type="http://schemas.openxmlformats.org/officeDocument/2006/relationships/image" Target="../media/image84.emf"/><Relationship Id="rId5" Type="http://schemas.openxmlformats.org/officeDocument/2006/relationships/image" Target="../media/image50.emf"/><Relationship Id="rId15" Type="http://schemas.openxmlformats.org/officeDocument/2006/relationships/image" Target="../media/image86.emf"/><Relationship Id="rId10" Type="http://schemas.openxmlformats.org/officeDocument/2006/relationships/oleObject" Target="../embeddings/oleObject59.bin"/><Relationship Id="rId4" Type="http://schemas.openxmlformats.org/officeDocument/2006/relationships/oleObject" Target="../embeddings/oleObject56.bin"/><Relationship Id="rId9" Type="http://schemas.openxmlformats.org/officeDocument/2006/relationships/image" Target="../media/image83.emf"/><Relationship Id="rId14" Type="http://schemas.openxmlformats.org/officeDocument/2006/relationships/oleObject" Target="../embeddings/oleObject61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7" Type="http://schemas.openxmlformats.org/officeDocument/2006/relationships/image" Target="../media/image9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64.bin"/><Relationship Id="rId5" Type="http://schemas.openxmlformats.org/officeDocument/2006/relationships/image" Target="../media/image92.jpeg"/><Relationship Id="rId4" Type="http://schemas.openxmlformats.org/officeDocument/2006/relationships/image" Target="../media/image9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3" Type="http://schemas.openxmlformats.org/officeDocument/2006/relationships/oleObject" Target="../embeddings/oleObject65.bin"/><Relationship Id="rId7" Type="http://schemas.openxmlformats.org/officeDocument/2006/relationships/image" Target="../media/image94.emf"/><Relationship Id="rId12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67.bin"/><Relationship Id="rId11" Type="http://schemas.openxmlformats.org/officeDocument/2006/relationships/image" Target="../media/image96.png"/><Relationship Id="rId5" Type="http://schemas.openxmlformats.org/officeDocument/2006/relationships/oleObject" Target="../embeddings/oleObject66.bin"/><Relationship Id="rId10" Type="http://schemas.openxmlformats.org/officeDocument/2006/relationships/image" Target="../media/image95.emf"/><Relationship Id="rId4" Type="http://schemas.openxmlformats.org/officeDocument/2006/relationships/image" Target="../media/image93.emf"/><Relationship Id="rId9" Type="http://schemas.openxmlformats.org/officeDocument/2006/relationships/oleObject" Target="../embeddings/oleObject69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7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70.bin"/><Relationship Id="rId10" Type="http://schemas.openxmlformats.org/officeDocument/2006/relationships/image" Target="../media/image104.gif"/><Relationship Id="rId4" Type="http://schemas.openxmlformats.org/officeDocument/2006/relationships/image" Target="../media/image102.png"/><Relationship Id="rId9" Type="http://schemas.openxmlformats.org/officeDocument/2006/relationships/image" Target="../media/image10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73.bin"/><Relationship Id="rId5" Type="http://schemas.openxmlformats.org/officeDocument/2006/relationships/image" Target="../media/image74.emf"/><Relationship Id="rId4" Type="http://schemas.openxmlformats.org/officeDocument/2006/relationships/oleObject" Target="../embeddings/oleObject72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jpe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gif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gif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gif"/><Relationship Id="rId4" Type="http://schemas.openxmlformats.org/officeDocument/2006/relationships/image" Target="../media/image1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gif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gif"/><Relationship Id="rId5" Type="http://schemas.openxmlformats.org/officeDocument/2006/relationships/image" Target="../media/image129.gif"/><Relationship Id="rId4" Type="http://schemas.openxmlformats.org/officeDocument/2006/relationships/image" Target="../media/image128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pn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4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3.emf"/><Relationship Id="rId5" Type="http://schemas.openxmlformats.org/officeDocument/2006/relationships/image" Target="../media/image10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9.emf"/><Relationship Id="rId9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8190" y="3537051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dirty="0"/>
              <a:t>Kenneth Hanson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0870" y="2473044"/>
            <a:ext cx="5362260" cy="1184760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Introduction to </a:t>
            </a:r>
          </a:p>
          <a:p>
            <a:r>
              <a:rPr lang="en-US" sz="4000" dirty="0">
                <a:solidFill>
                  <a:schemeClr val="tx1"/>
                </a:solidFill>
              </a:rPr>
              <a:t>Molecular </a:t>
            </a:r>
            <a:r>
              <a:rPr lang="en-US" sz="4000" dirty="0" err="1">
                <a:solidFill>
                  <a:schemeClr val="tx1"/>
                </a:solidFill>
              </a:rPr>
              <a:t>Photophysics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6B510-9EFE-40F6-9759-0796E16A2C2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12" name="Object 8"/>
          <p:cNvGraphicFramePr>
            <a:graphicFrameLocks noChangeAspect="1"/>
          </p:cNvGraphicFramePr>
          <p:nvPr/>
        </p:nvGraphicFramePr>
        <p:xfrm>
          <a:off x="6698157" y="3858495"/>
          <a:ext cx="1209473" cy="1236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8" name="CS ChemDraw Drawing" r:id="rId4" imgW="848488" imgH="866700" progId="ChemDraw.Document.6.0">
                  <p:embed/>
                </p:oleObj>
              </mc:Choice>
              <mc:Fallback>
                <p:oleObj name="CS ChemDraw Drawing" r:id="rId4" imgW="848488" imgH="866700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8157" y="3858495"/>
                        <a:ext cx="1209473" cy="12366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1" name="Object 7"/>
          <p:cNvGraphicFramePr>
            <a:graphicFrameLocks noChangeAspect="1"/>
          </p:cNvGraphicFramePr>
          <p:nvPr/>
        </p:nvGraphicFramePr>
        <p:xfrm>
          <a:off x="978974" y="3884253"/>
          <a:ext cx="1308655" cy="1177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9" name="CS ChemDraw Drawing" r:id="rId6" imgW="964375" imgH="866970" progId="ChemDraw.Document.6.0">
                  <p:embed/>
                </p:oleObj>
              </mc:Choice>
              <mc:Fallback>
                <p:oleObj name="CS ChemDraw Drawing" r:id="rId6" imgW="964375" imgH="866970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8974" y="3884253"/>
                        <a:ext cx="1308655" cy="11771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Types of Molecular Transitions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1065" y="5131728"/>
            <a:ext cx="20841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srgbClr val="008000"/>
                </a:solidFill>
              </a:rPr>
              <a:t>σ</a:t>
            </a:r>
            <a:r>
              <a:rPr lang="en-US" sz="2800" dirty="0">
                <a:solidFill>
                  <a:srgbClr val="008000"/>
                </a:solidFill>
              </a:rPr>
              <a:t> -</a:t>
            </a:r>
            <a:r>
              <a:rPr lang="el-GR" sz="2800" dirty="0">
                <a:solidFill>
                  <a:srgbClr val="008000"/>
                </a:solidFill>
              </a:rPr>
              <a:t> σ</a:t>
            </a:r>
            <a:r>
              <a:rPr lang="en-US" sz="2800" dirty="0">
                <a:solidFill>
                  <a:srgbClr val="008000"/>
                </a:solidFill>
              </a:rPr>
              <a:t>*</a:t>
            </a:r>
          </a:p>
          <a:p>
            <a:pPr algn="ctr"/>
            <a:r>
              <a:rPr lang="en-GB" sz="2400" dirty="0">
                <a:sym typeface="Symbol" pitchFamily="18" charset="2"/>
              </a:rPr>
              <a:t></a:t>
            </a:r>
            <a:r>
              <a:rPr lang="en-GB" sz="2400" baseline="-25000" dirty="0">
                <a:sym typeface="Symbol" pitchFamily="18" charset="2"/>
              </a:rPr>
              <a:t>max</a:t>
            </a:r>
            <a:r>
              <a:rPr lang="en-GB" sz="2400" dirty="0">
                <a:sym typeface="Symbol" pitchFamily="18" charset="2"/>
              </a:rPr>
              <a:t> </a:t>
            </a:r>
            <a:r>
              <a:rPr lang="en-US" sz="2400" dirty="0"/>
              <a:t>&lt; 150 nm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7623" y="5122203"/>
            <a:ext cx="2472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dirty="0">
                <a:solidFill>
                  <a:srgbClr val="FF0000"/>
                </a:solidFill>
              </a:rPr>
              <a:t> -</a:t>
            </a:r>
            <a:r>
              <a:rPr lang="el-GR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dirty="0">
                <a:solidFill>
                  <a:srgbClr val="FF0000"/>
                </a:solidFill>
              </a:rPr>
              <a:t>*</a:t>
            </a:r>
          </a:p>
          <a:p>
            <a:pPr algn="ctr"/>
            <a:r>
              <a:rPr lang="en-GB" sz="2400" dirty="0">
                <a:sym typeface="Symbol" pitchFamily="18" charset="2"/>
              </a:rPr>
              <a:t></a:t>
            </a:r>
            <a:r>
              <a:rPr lang="en-GB" sz="2400" baseline="-25000" dirty="0">
                <a:sym typeface="Symbol" pitchFamily="18" charset="2"/>
              </a:rPr>
              <a:t>max</a:t>
            </a:r>
            <a:r>
              <a:rPr lang="en-GB" sz="2400" dirty="0">
                <a:sym typeface="Symbol" pitchFamily="18" charset="2"/>
              </a:rPr>
              <a:t> </a:t>
            </a:r>
            <a:r>
              <a:rPr lang="en-US" sz="2400" dirty="0"/>
              <a:t>200 - 800 nm</a:t>
            </a:r>
          </a:p>
        </p:txBody>
      </p:sp>
      <p:graphicFrame>
        <p:nvGraphicFramePr>
          <p:cNvPr id="19" name="Object 6"/>
          <p:cNvGraphicFramePr>
            <a:graphicFrameLocks noChangeAspect="1"/>
          </p:cNvGraphicFramePr>
          <p:nvPr/>
        </p:nvGraphicFramePr>
        <p:xfrm>
          <a:off x="3908918" y="3929772"/>
          <a:ext cx="1285875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0" name="CS ChemDraw Drawing" r:id="rId8" imgW="968967" imgH="866970" progId="ChemDraw.Document.6.0">
                  <p:embed/>
                </p:oleObj>
              </mc:Choice>
              <mc:Fallback>
                <p:oleObj name="CS ChemDraw Drawing" r:id="rId8" imgW="968967" imgH="866970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8918" y="3929772"/>
                        <a:ext cx="1285875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027315" y="5121092"/>
            <a:ext cx="2472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>
                <a:solidFill>
                  <a:srgbClr val="0000FF"/>
                </a:solidFill>
              </a:rPr>
              <a:t> -</a:t>
            </a:r>
            <a:r>
              <a:rPr lang="el-GR" sz="2800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sz="2800" dirty="0">
                <a:solidFill>
                  <a:srgbClr val="0000FF"/>
                </a:solidFill>
              </a:rPr>
              <a:t>*</a:t>
            </a:r>
          </a:p>
          <a:p>
            <a:pPr algn="ctr"/>
            <a:r>
              <a:rPr lang="en-GB" sz="2400" dirty="0">
                <a:sym typeface="Symbol" pitchFamily="18" charset="2"/>
              </a:rPr>
              <a:t></a:t>
            </a:r>
            <a:r>
              <a:rPr lang="en-GB" sz="2400" baseline="-25000" dirty="0">
                <a:sym typeface="Symbol" pitchFamily="18" charset="2"/>
              </a:rPr>
              <a:t>max</a:t>
            </a:r>
            <a:r>
              <a:rPr lang="en-GB" sz="2400" dirty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15</a:t>
            </a:r>
            <a:r>
              <a:rPr lang="en-US" sz="2400" dirty="0"/>
              <a:t>0 - 300 nm</a:t>
            </a:r>
          </a:p>
        </p:txBody>
      </p:sp>
      <p:graphicFrame>
        <p:nvGraphicFramePr>
          <p:cNvPr id="47113" name="Object 9"/>
          <p:cNvGraphicFramePr>
            <a:graphicFrameLocks noChangeAspect="1"/>
          </p:cNvGraphicFramePr>
          <p:nvPr/>
        </p:nvGraphicFramePr>
        <p:xfrm>
          <a:off x="2993399" y="1188568"/>
          <a:ext cx="3136945" cy="210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1" name="CS ChemDraw Drawing" r:id="rId10" imgW="2153230" imgH="1441260" progId="ChemDraw.Document.6.0">
                  <p:embed/>
                </p:oleObj>
              </mc:Choice>
              <mc:Fallback>
                <p:oleObj name="CS ChemDraw Drawing" r:id="rId10" imgW="2153230" imgH="1441260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3399" y="1188568"/>
                        <a:ext cx="3136945" cy="210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06" name="Object 10"/>
          <p:cNvGraphicFramePr>
            <a:graphicFrameLocks noChangeAspect="1"/>
          </p:cNvGraphicFramePr>
          <p:nvPr/>
        </p:nvGraphicFramePr>
        <p:xfrm>
          <a:off x="2486316" y="1167172"/>
          <a:ext cx="1308100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0" name="CS ChemDraw Drawing" r:id="rId4" imgW="964375" imgH="866970" progId="ChemDraw.Document.6.0">
                  <p:embed/>
                </p:oleObj>
              </mc:Choice>
              <mc:Fallback>
                <p:oleObj name="CS ChemDraw Drawing" r:id="rId4" imgW="964375" imgH="866970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6316" y="1167172"/>
                        <a:ext cx="1308100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Types of Molecular Transitions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23709" y="1264716"/>
            <a:ext cx="3615744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u="sng" dirty="0">
                <a:latin typeface="Arial" pitchFamily="34" charset="0"/>
                <a:cs typeface="Arial" pitchFamily="34" charset="0"/>
              </a:rPr>
              <a:t>High energy photons</a:t>
            </a:r>
          </a:p>
          <a:p>
            <a:pPr marL="463550" lvl="2">
              <a:spcAft>
                <a:spcPts val="1000"/>
              </a:spcAft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methane  =  125 nm</a:t>
            </a:r>
          </a:p>
          <a:p>
            <a:pPr marL="463550" lvl="2">
              <a:spcAft>
                <a:spcPts val="1000"/>
              </a:spcAft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ethane     =  135 nm</a:t>
            </a:r>
          </a:p>
        </p:txBody>
      </p:sp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3728430" y="3902558"/>
          <a:ext cx="1894008" cy="191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1" name="CS ChemDraw Drawing" r:id="rId6" imgW="2354209" imgH="2377080" progId="ChemDraw.Document.6.0">
                  <p:embed/>
                </p:oleObj>
              </mc:Choice>
              <mc:Fallback>
                <p:oleObj name="CS ChemDraw Drawing" r:id="rId6" imgW="2354209" imgH="2377080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430" y="3902558"/>
                        <a:ext cx="1894008" cy="1911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3766441" y="5906941"/>
            <a:ext cx="1835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Ground State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26249" y="5906942"/>
            <a:ext cx="1783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Excited State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785830" y="4925353"/>
            <a:ext cx="609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85830" y="4556021"/>
            <a:ext cx="46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</a:t>
            </a:r>
            <a:r>
              <a:rPr lang="en-US" dirty="0" err="1">
                <a:latin typeface="Symbol" pitchFamily="18" charset="2"/>
              </a:rPr>
              <a:t>n</a:t>
            </a:r>
            <a:endParaRPr lang="en-US" dirty="0">
              <a:latin typeface="Symbol" pitchFamily="18" charset="2"/>
            </a:endParaRPr>
          </a:p>
        </p:txBody>
      </p:sp>
      <p:graphicFrame>
        <p:nvGraphicFramePr>
          <p:cNvPr id="55300" name="Object 4"/>
          <p:cNvGraphicFramePr>
            <a:graphicFrameLocks noChangeAspect="1"/>
          </p:cNvGraphicFramePr>
          <p:nvPr/>
        </p:nvGraphicFramePr>
        <p:xfrm>
          <a:off x="6471630" y="3536226"/>
          <a:ext cx="1905000" cy="2274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2" name="CS ChemDraw Drawing" r:id="rId8" imgW="2354209" imgH="2811510" progId="ChemDraw.Document.6.0">
                  <p:embed/>
                </p:oleObj>
              </mc:Choice>
              <mc:Fallback>
                <p:oleObj name="CS ChemDraw Drawing" r:id="rId8" imgW="2354209" imgH="2811510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1630" y="3536226"/>
                        <a:ext cx="1905000" cy="22749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64909" y="5208935"/>
            <a:ext cx="14478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679110" y="5300733"/>
            <a:ext cx="1213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Bonding</a:t>
            </a:r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10091" y="3475553"/>
            <a:ext cx="1340845" cy="96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191386" y="3714354"/>
            <a:ext cx="1719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Antibonding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244701" y="1343044"/>
            <a:ext cx="20841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srgbClr val="008000"/>
                </a:solidFill>
              </a:rPr>
              <a:t>σ</a:t>
            </a:r>
            <a:r>
              <a:rPr lang="en-US" sz="2800" dirty="0">
                <a:solidFill>
                  <a:srgbClr val="008000"/>
                </a:solidFill>
              </a:rPr>
              <a:t> -</a:t>
            </a:r>
            <a:r>
              <a:rPr lang="el-GR" sz="2800" dirty="0">
                <a:solidFill>
                  <a:srgbClr val="008000"/>
                </a:solidFill>
              </a:rPr>
              <a:t> σ</a:t>
            </a:r>
            <a:r>
              <a:rPr lang="en-US" sz="2800" dirty="0">
                <a:solidFill>
                  <a:srgbClr val="008000"/>
                </a:solidFill>
              </a:rPr>
              <a:t>*</a:t>
            </a:r>
          </a:p>
          <a:p>
            <a:pPr algn="ctr"/>
            <a:r>
              <a:rPr lang="en-GB" sz="2400" dirty="0">
                <a:sym typeface="Symbol" pitchFamily="18" charset="2"/>
              </a:rPr>
              <a:t></a:t>
            </a:r>
            <a:r>
              <a:rPr lang="en-GB" sz="2400" baseline="-25000" dirty="0">
                <a:sym typeface="Symbol" pitchFamily="18" charset="2"/>
              </a:rPr>
              <a:t>max</a:t>
            </a:r>
            <a:r>
              <a:rPr lang="en-GB" sz="2400" dirty="0">
                <a:sym typeface="Symbol" pitchFamily="18" charset="2"/>
              </a:rPr>
              <a:t> </a:t>
            </a:r>
            <a:r>
              <a:rPr lang="en-US" sz="2400" dirty="0"/>
              <a:t>&lt; 250 nm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12195" y="526465"/>
            <a:ext cx="1953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Ozone!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/>
      <p:bldP spid="21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zone Hole through the yea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745" y="1306317"/>
            <a:ext cx="4374644" cy="4374645"/>
          </a:xfrm>
          <a:prstGeom prst="rect">
            <a:avLst/>
          </a:prstGeom>
          <a:noFill/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441950" y="3427243"/>
            <a:ext cx="2868783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CCl</a:t>
            </a:r>
            <a:r>
              <a:rPr lang="en-GB" altLang="en-US" sz="1600" b="1" baseline="-25000">
                <a:solidFill>
                  <a:srgbClr val="000066"/>
                </a:solidFill>
                <a:latin typeface="Arial" pitchFamily="34" charset="0"/>
              </a:rPr>
              <a:t>2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F</a:t>
            </a:r>
            <a:r>
              <a:rPr lang="en-GB" altLang="en-US" sz="1600" b="1" baseline="-25000">
                <a:solidFill>
                  <a:srgbClr val="000066"/>
                </a:solidFill>
                <a:latin typeface="Arial" pitchFamily="34" charset="0"/>
              </a:rPr>
              <a:t>2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 </a:t>
            </a:r>
            <a:r>
              <a:rPr lang="en-US" sz="1600">
                <a:sym typeface="Symbol" pitchFamily="18" charset="2"/>
              </a:rPr>
              <a:t>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  </a:t>
            </a:r>
            <a:r>
              <a:rPr lang="en-GB" altLang="en-US" sz="1600" b="1" err="1">
                <a:solidFill>
                  <a:srgbClr val="000066"/>
                </a:solidFill>
                <a:latin typeface="Arial" pitchFamily="34" charset="0"/>
              </a:rPr>
              <a:t>Cl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•  +  •CClF</a:t>
            </a:r>
            <a:r>
              <a:rPr lang="en-GB" altLang="en-US" sz="1600" b="1" baseline="-25000">
                <a:solidFill>
                  <a:srgbClr val="000066"/>
                </a:solidFill>
                <a:latin typeface="Arial" pitchFamily="34" charset="0"/>
              </a:rPr>
              <a:t>2</a:t>
            </a:r>
            <a:endParaRPr lang="en-GB" altLang="en-US" sz="1600" b="1">
              <a:solidFill>
                <a:srgbClr val="000066"/>
              </a:solidFill>
              <a:latin typeface="Arial" pitchFamily="34" charset="0"/>
            </a:endParaRPr>
          </a:p>
          <a:p>
            <a:pPr algn="l"/>
            <a:endParaRPr lang="en-GB" altLang="en-US" sz="1600" b="1">
              <a:solidFill>
                <a:srgbClr val="000066"/>
              </a:solidFill>
              <a:latin typeface="Arial" pitchFamily="34" charset="0"/>
            </a:endParaRPr>
          </a:p>
          <a:p>
            <a:pPr algn="l"/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O</a:t>
            </a:r>
            <a:r>
              <a:rPr lang="en-GB" altLang="en-US" sz="1600" b="1" baseline="-25000">
                <a:solidFill>
                  <a:srgbClr val="000066"/>
                </a:solidFill>
                <a:latin typeface="Arial" pitchFamily="34" charset="0"/>
              </a:rPr>
              <a:t>3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 +  </a:t>
            </a:r>
            <a:r>
              <a:rPr lang="en-GB" altLang="en-US" sz="1600" b="1" err="1">
                <a:solidFill>
                  <a:srgbClr val="000066"/>
                </a:solidFill>
                <a:latin typeface="Arial" pitchFamily="34" charset="0"/>
              </a:rPr>
              <a:t>Cl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•  </a:t>
            </a:r>
            <a:r>
              <a:rPr lang="en-US" sz="1600">
                <a:sym typeface="Symbol" pitchFamily="18" charset="2"/>
              </a:rPr>
              <a:t>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  </a:t>
            </a:r>
            <a:r>
              <a:rPr lang="en-GB" altLang="en-US" sz="1600" b="1" err="1">
                <a:solidFill>
                  <a:srgbClr val="000066"/>
                </a:solidFill>
                <a:latin typeface="Arial" pitchFamily="34" charset="0"/>
              </a:rPr>
              <a:t>ClO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•   +  O</a:t>
            </a:r>
            <a:r>
              <a:rPr lang="en-GB" altLang="en-US" sz="1600" b="1" baseline="-25000">
                <a:solidFill>
                  <a:srgbClr val="000066"/>
                </a:solidFill>
                <a:latin typeface="Arial" pitchFamily="34" charset="0"/>
              </a:rPr>
              <a:t>2</a:t>
            </a:r>
            <a:endParaRPr lang="en-GB" altLang="en-US" sz="1600" b="1">
              <a:solidFill>
                <a:srgbClr val="000066"/>
              </a:solidFill>
              <a:latin typeface="Arial" pitchFamily="34" charset="0"/>
            </a:endParaRPr>
          </a:p>
          <a:p>
            <a:pPr algn="l"/>
            <a:endParaRPr lang="en-GB" altLang="en-US" sz="1600" b="1">
              <a:solidFill>
                <a:srgbClr val="CC0000"/>
              </a:solidFill>
              <a:latin typeface="Arial" pitchFamily="34" charset="0"/>
            </a:endParaRPr>
          </a:p>
          <a:p>
            <a:r>
              <a:rPr lang="en-GB" altLang="en-US" sz="1600" b="1" err="1">
                <a:solidFill>
                  <a:srgbClr val="000066"/>
                </a:solidFill>
                <a:latin typeface="Arial" pitchFamily="34" charset="0"/>
              </a:rPr>
              <a:t>ClO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•  +  O  </a:t>
            </a:r>
            <a:r>
              <a:rPr lang="en-US" sz="1600">
                <a:sym typeface="Symbol" pitchFamily="18" charset="2"/>
              </a:rPr>
              <a:t>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 O</a:t>
            </a:r>
            <a:r>
              <a:rPr lang="en-GB" altLang="en-US" sz="1600" b="1" baseline="-25000">
                <a:solidFill>
                  <a:srgbClr val="000066"/>
                </a:solidFill>
                <a:latin typeface="Arial" pitchFamily="34" charset="0"/>
              </a:rPr>
              <a:t>2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  +  </a:t>
            </a:r>
            <a:r>
              <a:rPr lang="en-GB" altLang="en-US" sz="1600" b="1" err="1">
                <a:solidFill>
                  <a:srgbClr val="000066"/>
                </a:solidFill>
                <a:latin typeface="Arial" pitchFamily="34" charset="0"/>
              </a:rPr>
              <a:t>Cl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•</a:t>
            </a:r>
            <a:endParaRPr lang="en-GB" altLang="en-US" sz="1600" b="1"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21030" y="1354950"/>
            <a:ext cx="338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1950s-70s CFCs wide spread use in refrigerators.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25214" y="2723304"/>
            <a:ext cx="338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Mid 70s scientists propose a catalytic mechanism for the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3996" y="1990490"/>
            <a:ext cx="338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1960s and 70s scientists observe a depletion in the ozone layer.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949" y="4860148"/>
            <a:ext cx="338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1996- CFC production ends in US and Europe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1980" y="5615662"/>
            <a:ext cx="365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2010-for the first time in decades the ozone concentration is increasing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23712" y="3270231"/>
            <a:ext cx="98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dirty="0">
                <a:latin typeface="Symbol" pitchFamily="18" charset="2"/>
              </a:rPr>
              <a:t>n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  <a:latin typeface="Symbol" panose="05050102010706020507" pitchFamily="18" charset="2"/>
              </a:rPr>
              <a:t>s</a:t>
            </a:r>
            <a:r>
              <a:rPr lang="en-US" sz="3200" b="1" u="sng" dirty="0">
                <a:solidFill>
                  <a:schemeClr val="tx2"/>
                </a:solidFill>
              </a:rPr>
              <a:t> - </a:t>
            </a:r>
            <a:r>
              <a:rPr lang="en-US" sz="3200" b="1" u="sng" dirty="0">
                <a:solidFill>
                  <a:schemeClr val="tx2"/>
                </a:solidFill>
                <a:latin typeface="Symbol" panose="05050102010706020507" pitchFamily="18" charset="2"/>
              </a:rPr>
              <a:t>s</a:t>
            </a:r>
            <a:r>
              <a:rPr lang="en-US" sz="3200" b="1" u="sng" dirty="0">
                <a:solidFill>
                  <a:schemeClr val="tx2"/>
                </a:solidFill>
              </a:rPr>
              <a:t>* Reactions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12" name="Object 8"/>
          <p:cNvGraphicFramePr>
            <a:graphicFrameLocks noChangeAspect="1"/>
          </p:cNvGraphicFramePr>
          <p:nvPr/>
        </p:nvGraphicFramePr>
        <p:xfrm>
          <a:off x="6459248" y="3528811"/>
          <a:ext cx="1923293" cy="2296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6" name="CS ChemDraw Drawing" r:id="rId4" imgW="2354209" imgH="2811510" progId="ChemDraw.Document.6.0">
                  <p:embed/>
                </p:oleObj>
              </mc:Choice>
              <mc:Fallback>
                <p:oleObj name="CS ChemDraw Drawing" r:id="rId4" imgW="2354209" imgH="2811510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9248" y="3528811"/>
                        <a:ext cx="1923293" cy="22967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1" name="Object 7"/>
          <p:cNvGraphicFramePr>
            <a:graphicFrameLocks noChangeAspect="1"/>
          </p:cNvGraphicFramePr>
          <p:nvPr/>
        </p:nvGraphicFramePr>
        <p:xfrm>
          <a:off x="3728925" y="3906479"/>
          <a:ext cx="1886263" cy="1904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7" name="CS ChemDraw Drawing" r:id="rId6" imgW="2354209" imgH="2377080" progId="ChemDraw.Document.6.0">
                  <p:embed/>
                </p:oleObj>
              </mc:Choice>
              <mc:Fallback>
                <p:oleObj name="CS ChemDraw Drawing" r:id="rId6" imgW="2354209" imgH="2377080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925" y="3906479"/>
                        <a:ext cx="1886263" cy="19040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18448" y="6356350"/>
            <a:ext cx="468351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Types of Molecular Transitions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16" y="1343044"/>
            <a:ext cx="2472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dirty="0">
                <a:solidFill>
                  <a:srgbClr val="FF0000"/>
                </a:solidFill>
              </a:rPr>
              <a:t> -</a:t>
            </a:r>
            <a:r>
              <a:rPr lang="el-GR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dirty="0">
                <a:solidFill>
                  <a:srgbClr val="FF0000"/>
                </a:solidFill>
              </a:rPr>
              <a:t>*</a:t>
            </a:r>
          </a:p>
          <a:p>
            <a:pPr algn="ctr"/>
            <a:r>
              <a:rPr lang="en-GB" sz="2400" dirty="0">
                <a:sym typeface="Symbol" pitchFamily="18" charset="2"/>
              </a:rPr>
              <a:t></a:t>
            </a:r>
            <a:r>
              <a:rPr lang="en-GB" sz="2400" baseline="-25000" dirty="0">
                <a:sym typeface="Symbol" pitchFamily="18" charset="2"/>
              </a:rPr>
              <a:t>max</a:t>
            </a:r>
            <a:r>
              <a:rPr lang="en-GB" sz="2400" dirty="0">
                <a:sym typeface="Symbol" pitchFamily="18" charset="2"/>
              </a:rPr>
              <a:t> </a:t>
            </a:r>
            <a:r>
              <a:rPr lang="en-US" sz="2400" dirty="0"/>
              <a:t>200 - 800 nm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23709" y="1264716"/>
            <a:ext cx="4105136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u="sng" dirty="0">
                <a:latin typeface="Arial" pitchFamily="34" charset="0"/>
                <a:cs typeface="Arial" pitchFamily="34" charset="0"/>
              </a:rPr>
              <a:t>Visible photons</a:t>
            </a:r>
          </a:p>
          <a:p>
            <a:pPr marL="463550" lvl="2">
              <a:spcAft>
                <a:spcPts val="1000"/>
              </a:spcAft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benzene   =  260 nm</a:t>
            </a:r>
          </a:p>
          <a:p>
            <a:pPr marL="463550" lvl="2">
              <a:spcAft>
                <a:spcPts val="1000"/>
              </a:spcAft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tetracene  =  500 nm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785830" y="4925353"/>
            <a:ext cx="609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85830" y="4556021"/>
            <a:ext cx="46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</a:t>
            </a:r>
            <a:r>
              <a:rPr lang="en-US" dirty="0" err="1">
                <a:latin typeface="Symbol" pitchFamily="18" charset="2"/>
              </a:rPr>
              <a:t>n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9110" y="5300733"/>
            <a:ext cx="1213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Bonding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1386" y="3714354"/>
            <a:ext cx="1719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Antibonding</a:t>
            </a:r>
            <a:endParaRPr lang="en-US" sz="2400" dirty="0"/>
          </a:p>
        </p:txBody>
      </p:sp>
      <p:graphicFrame>
        <p:nvGraphicFramePr>
          <p:cNvPr id="72710" name="Object 6"/>
          <p:cNvGraphicFramePr>
            <a:graphicFrameLocks noChangeAspect="1"/>
          </p:cNvGraphicFramePr>
          <p:nvPr/>
        </p:nvGraphicFramePr>
        <p:xfrm>
          <a:off x="2736158" y="1193800"/>
          <a:ext cx="1285875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8" name="CS ChemDraw Drawing" r:id="rId8" imgW="968967" imgH="866970" progId="ChemDraw.Document.6.0">
                  <p:embed/>
                </p:oleObj>
              </mc:Choice>
              <mc:Fallback>
                <p:oleObj name="CS ChemDraw Drawing" r:id="rId8" imgW="968967" imgH="866970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6158" y="1193800"/>
                        <a:ext cx="1285875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028" descr="C:\Fred\Academic\Electronic Spectroscopy\Calculations\ethene-HOMO-pi-ungerade-bonding.jpg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64041" y="4936535"/>
            <a:ext cx="1111113" cy="1125693"/>
          </a:xfrm>
          <a:prstGeom prst="rect">
            <a:avLst/>
          </a:prstGeom>
          <a:noFill/>
        </p:spPr>
      </p:pic>
      <p:pic>
        <p:nvPicPr>
          <p:cNvPr id="20" name="Picture 1029" descr="C:\Fred\Academic\Electronic Spectroscopy\Calculations\ethene-LUMO-pi-gerade-antibonding.jpg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43174" y="3276169"/>
            <a:ext cx="1116051" cy="1226015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3766441" y="5906941"/>
            <a:ext cx="1835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Ground State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26249" y="5906942"/>
            <a:ext cx="1783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Excited State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57A9E-CBD6-4D84-8E99-2C18EFBB6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6214477-2BA7-46BB-8591-516583492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  <a:latin typeface="Symbol" panose="05050102010706020507" pitchFamily="18" charset="2"/>
              </a:rPr>
              <a:t>p</a:t>
            </a:r>
            <a:r>
              <a:rPr lang="en-US" sz="3200" b="1" u="sng" dirty="0">
                <a:solidFill>
                  <a:schemeClr val="tx2"/>
                </a:solidFill>
              </a:rPr>
              <a:t> - </a:t>
            </a:r>
            <a:r>
              <a:rPr lang="en-US" sz="3200" b="1" u="sng" dirty="0">
                <a:solidFill>
                  <a:schemeClr val="tx2"/>
                </a:solidFill>
                <a:latin typeface="Symbol" panose="05050102010706020507" pitchFamily="18" charset="2"/>
              </a:rPr>
              <a:t>p</a:t>
            </a:r>
            <a:r>
              <a:rPr lang="en-US" sz="3200" b="1" u="sng" dirty="0">
                <a:solidFill>
                  <a:schemeClr val="tx2"/>
                </a:solidFill>
              </a:rPr>
              <a:t>* Reactions</a:t>
            </a:r>
          </a:p>
        </p:txBody>
      </p:sp>
      <p:pic>
        <p:nvPicPr>
          <p:cNvPr id="296964" name="Picture 4" descr="https://www.meta-synthesis.com/webbook/49_pericyclic/cyclo01.jpg">
            <a:extLst>
              <a:ext uri="{FF2B5EF4-FFF2-40B4-BE49-F238E27FC236}">
                <a16:creationId xmlns:a16="http://schemas.microsoft.com/office/drawing/2014/main" id="{70DF5D37-B9EC-4BA4-BDC2-90C03F4BC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32" y="1369026"/>
            <a:ext cx="30956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86ADBE-BFD4-43C3-914A-B97A715E957A}"/>
              </a:ext>
            </a:extLst>
          </p:cNvPr>
          <p:cNvSpPr txBox="1"/>
          <p:nvPr/>
        </p:nvSpPr>
        <p:spPr>
          <a:xfrm>
            <a:off x="0" y="830836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[4 + 2] Cycloaddition (Diels Alder)</a:t>
            </a:r>
          </a:p>
        </p:txBody>
      </p:sp>
      <p:pic>
        <p:nvPicPr>
          <p:cNvPr id="296968" name="Picture 8" descr="https://www.meta-synthesis.com/webbook/49_pericyclic/cyclo13.jpg">
            <a:extLst>
              <a:ext uri="{FF2B5EF4-FFF2-40B4-BE49-F238E27FC236}">
                <a16:creationId xmlns:a16="http://schemas.microsoft.com/office/drawing/2014/main" id="{16D7DFEB-90CF-49AB-BB56-DEEA801E6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453" y="1350249"/>
            <a:ext cx="27432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70" name="Picture 10" descr="https://www.meta-synthesis.com/webbook/49_pericyclic/cyclo14.jpg">
            <a:extLst>
              <a:ext uri="{FF2B5EF4-FFF2-40B4-BE49-F238E27FC236}">
                <a16:creationId xmlns:a16="http://schemas.microsoft.com/office/drawing/2014/main" id="{5C3600BE-E59B-4D15-8188-EB92CACAC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733" y="3873944"/>
            <a:ext cx="268605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B80878-4E36-44D8-8FF5-DD3E49F729C7}"/>
              </a:ext>
            </a:extLst>
          </p:cNvPr>
          <p:cNvSpPr txBox="1"/>
          <p:nvPr/>
        </p:nvSpPr>
        <p:spPr>
          <a:xfrm>
            <a:off x="4581728" y="831662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[2 + 2] Cycloaddition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6C34C7-5E3D-4ADF-98B6-6026B892B3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38" y="2323748"/>
            <a:ext cx="3800475" cy="19002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1CECD-F610-450E-A4FA-45361BB81A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44" y="4596663"/>
            <a:ext cx="3800475" cy="16936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80389C-F503-4E96-82DE-C1B4C3AA2E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5925" y="2192743"/>
            <a:ext cx="1857151" cy="132301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48890C-5FEB-409D-9138-EB4454A0691C}"/>
              </a:ext>
            </a:extLst>
          </p:cNvPr>
          <p:cNvCxnSpPr/>
          <p:nvPr/>
        </p:nvCxnSpPr>
        <p:spPr>
          <a:xfrm>
            <a:off x="4623612" y="3702197"/>
            <a:ext cx="44649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EDE1571-F4EE-4BE9-A67D-4C44C1344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9114" y="4692565"/>
            <a:ext cx="1752738" cy="14079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992B59-64EC-4D99-AECC-ED5ABA30EB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7025" y="2378247"/>
            <a:ext cx="800100" cy="952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6A1639-C431-4418-928F-9FD466440A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00838" y="2334373"/>
            <a:ext cx="1609725" cy="116205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71F7CF-DAB7-4E86-90C0-DA37E8B887F0}"/>
              </a:ext>
            </a:extLst>
          </p:cNvPr>
          <p:cNvCxnSpPr/>
          <p:nvPr/>
        </p:nvCxnSpPr>
        <p:spPr>
          <a:xfrm flipV="1">
            <a:off x="5919552" y="2552700"/>
            <a:ext cx="447472" cy="603103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FEC175E-2E03-42AE-96D8-C76208804A9D}"/>
              </a:ext>
            </a:extLst>
          </p:cNvPr>
          <p:cNvGrpSpPr/>
          <p:nvPr/>
        </p:nvGrpSpPr>
        <p:grpSpPr>
          <a:xfrm>
            <a:off x="6067089" y="2827718"/>
            <a:ext cx="114298" cy="114298"/>
            <a:chOff x="4571999" y="5609210"/>
            <a:chExt cx="175098" cy="17509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4285772-022E-457D-8CE9-600D8FF92713}"/>
                </a:ext>
              </a:extLst>
            </p:cNvPr>
            <p:cNvCxnSpPr>
              <a:cxnSpLocks/>
            </p:cNvCxnSpPr>
            <p:nvPr/>
          </p:nvCxnSpPr>
          <p:spPr>
            <a:xfrm>
              <a:off x="4571999" y="5609210"/>
              <a:ext cx="175097" cy="175097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0A9BE4E-36B4-4FF5-B75B-90C7039E25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5609211"/>
              <a:ext cx="175097" cy="175097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6621E400-9AA3-472D-89DA-7A60366E4A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3402" y="4901645"/>
            <a:ext cx="800100" cy="952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C65F86C-D8BE-4A28-88F1-F02212CA5B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3027" y="4912210"/>
            <a:ext cx="1400175" cy="923925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47FDD6D-D703-4351-9DD6-720A08F7B6ED}"/>
              </a:ext>
            </a:extLst>
          </p:cNvPr>
          <p:cNvCxnSpPr>
            <a:cxnSpLocks/>
          </p:cNvCxnSpPr>
          <p:nvPr/>
        </p:nvCxnSpPr>
        <p:spPr>
          <a:xfrm>
            <a:off x="5849079" y="5078970"/>
            <a:ext cx="505244" cy="1"/>
          </a:xfrm>
          <a:prstGeom prst="straightConnector1">
            <a:avLst/>
          </a:prstGeom>
          <a:ln w="19050">
            <a:solidFill>
              <a:srgbClr val="008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31B7FB1-2031-45AC-AEC4-35AA1955E56E}"/>
              </a:ext>
            </a:extLst>
          </p:cNvPr>
          <p:cNvCxnSpPr>
            <a:cxnSpLocks/>
          </p:cNvCxnSpPr>
          <p:nvPr/>
        </p:nvCxnSpPr>
        <p:spPr>
          <a:xfrm flipV="1">
            <a:off x="4557490" y="827737"/>
            <a:ext cx="13496" cy="60302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hape 40">
            <a:extLst>
              <a:ext uri="{FF2B5EF4-FFF2-40B4-BE49-F238E27FC236}">
                <a16:creationId xmlns:a16="http://schemas.microsoft.com/office/drawing/2014/main" id="{524328DF-D5A1-4FD7-BD53-911A18DD0FFB}"/>
              </a:ext>
            </a:extLst>
          </p:cNvPr>
          <p:cNvSpPr/>
          <p:nvPr/>
        </p:nvSpPr>
        <p:spPr>
          <a:xfrm>
            <a:off x="5398228" y="5976789"/>
            <a:ext cx="450851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>
                  <a:solidFill>
                    <a:srgbClr val="008000"/>
                  </a:solidFill>
                </a:uFill>
              </a:rPr>
              <a:t>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>
                  <a:solidFill>
                    <a:srgbClr val="008000"/>
                  </a:solidFill>
                </a:uFill>
                <a:latin typeface="Symbol" charset="2"/>
                <a:ea typeface="Symbol" charset="2"/>
                <a:cs typeface="Symbol" charset="2"/>
                <a:sym typeface="Symbol"/>
              </a:rPr>
              <a:t>n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>
                <a:solidFill>
                  <a:srgbClr val="0080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49" name="Shape 67">
            <a:extLst>
              <a:ext uri="{FF2B5EF4-FFF2-40B4-BE49-F238E27FC236}">
                <a16:creationId xmlns:a16="http://schemas.microsoft.com/office/drawing/2014/main" id="{9608EC31-B365-4B11-A49B-58A52C1D4458}"/>
              </a:ext>
            </a:extLst>
          </p:cNvPr>
          <p:cNvSpPr/>
          <p:nvPr/>
        </p:nvSpPr>
        <p:spPr>
          <a:xfrm rot="19479154" flipH="1">
            <a:off x="5087411" y="5956060"/>
            <a:ext cx="682626" cy="151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38100">
            <a:solidFill>
              <a:srgbClr val="70AD47"/>
            </a:solidFill>
            <a:round/>
            <a:headEnd type="triangle"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0" name="Shape 40">
            <a:extLst>
              <a:ext uri="{FF2B5EF4-FFF2-40B4-BE49-F238E27FC236}">
                <a16:creationId xmlns:a16="http://schemas.microsoft.com/office/drawing/2014/main" id="{06EE24E1-3935-426B-8E13-B9734D7B8C17}"/>
              </a:ext>
            </a:extLst>
          </p:cNvPr>
          <p:cNvSpPr/>
          <p:nvPr/>
        </p:nvSpPr>
        <p:spPr>
          <a:xfrm>
            <a:off x="4838846" y="3976449"/>
            <a:ext cx="450851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>
                  <a:solidFill>
                    <a:srgbClr val="008000"/>
                  </a:solidFill>
                </a:uFill>
              </a:rPr>
              <a:t>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>
                  <a:solidFill>
                    <a:srgbClr val="008000"/>
                  </a:solidFill>
                </a:uFill>
                <a:latin typeface="Symbol" charset="2"/>
                <a:ea typeface="Symbol" charset="2"/>
                <a:cs typeface="Symbol" charset="2"/>
                <a:sym typeface="Symbol"/>
              </a:rPr>
              <a:t>n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>
                <a:solidFill>
                  <a:srgbClr val="0080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51" name="Shape 67">
            <a:extLst>
              <a:ext uri="{FF2B5EF4-FFF2-40B4-BE49-F238E27FC236}">
                <a16:creationId xmlns:a16="http://schemas.microsoft.com/office/drawing/2014/main" id="{E6CD9893-D3D4-400E-A5ED-361099630C1D}"/>
              </a:ext>
            </a:extLst>
          </p:cNvPr>
          <p:cNvSpPr/>
          <p:nvPr/>
        </p:nvSpPr>
        <p:spPr>
          <a:xfrm rot="19479154" flipH="1">
            <a:off x="4867879" y="4313389"/>
            <a:ext cx="682626" cy="151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38100">
            <a:solidFill>
              <a:srgbClr val="70AD47"/>
            </a:solidFill>
            <a:round/>
            <a:headEnd type="triangle"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1819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8" grpId="0" animBg="1"/>
      <p:bldP spid="49" grpId="0" animBg="1"/>
      <p:bldP spid="50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40" name="Object 12"/>
          <p:cNvGraphicFramePr>
            <a:graphicFrameLocks noChangeAspect="1"/>
          </p:cNvGraphicFramePr>
          <p:nvPr/>
        </p:nvGraphicFramePr>
        <p:xfrm>
          <a:off x="2692334" y="1141771"/>
          <a:ext cx="1209675" cy="123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96" name="CS ChemDraw Drawing" r:id="rId4" imgW="848488" imgH="866700" progId="ChemDraw.Document.6.0">
                  <p:embed/>
                </p:oleObj>
              </mc:Choice>
              <mc:Fallback>
                <p:oleObj name="CS ChemDraw Drawing" r:id="rId4" imgW="848488" imgH="866700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2334" y="1141771"/>
                        <a:ext cx="1209675" cy="1236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4" name="Object 6"/>
          <p:cNvGraphicFramePr>
            <a:graphicFrameLocks noChangeAspect="1"/>
          </p:cNvGraphicFramePr>
          <p:nvPr/>
        </p:nvGraphicFramePr>
        <p:xfrm>
          <a:off x="6460657" y="3528810"/>
          <a:ext cx="1924383" cy="2296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97" name="CS ChemDraw Drawing" r:id="rId6" imgW="2354209" imgH="2809890" progId="ChemDraw.Document.6.0">
                  <p:embed/>
                </p:oleObj>
              </mc:Choice>
              <mc:Fallback>
                <p:oleObj name="CS ChemDraw Drawing" r:id="rId6" imgW="2354209" imgH="2809890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0657" y="3528810"/>
                        <a:ext cx="1924383" cy="22968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3" name="Object 5"/>
          <p:cNvGraphicFramePr>
            <a:graphicFrameLocks noChangeAspect="1"/>
          </p:cNvGraphicFramePr>
          <p:nvPr/>
        </p:nvGraphicFramePr>
        <p:xfrm>
          <a:off x="3717454" y="3911415"/>
          <a:ext cx="1897735" cy="1915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98" name="CS ChemDraw Drawing" r:id="rId8" imgW="2354209" imgH="2375730" progId="ChemDraw.Document.6.0">
                  <p:embed/>
                </p:oleObj>
              </mc:Choice>
              <mc:Fallback>
                <p:oleObj name="CS ChemDraw Drawing" r:id="rId8" imgW="2354209" imgH="2375730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7454" y="3911415"/>
                        <a:ext cx="1897735" cy="19156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Types of Molecular Transitions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16" y="1343044"/>
            <a:ext cx="2472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>
                <a:solidFill>
                  <a:srgbClr val="0000FF"/>
                </a:solidFill>
              </a:rPr>
              <a:t> -</a:t>
            </a:r>
            <a:r>
              <a:rPr lang="el-GR" sz="2800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sz="2800" dirty="0">
                <a:solidFill>
                  <a:srgbClr val="0000FF"/>
                </a:solidFill>
              </a:rPr>
              <a:t>*</a:t>
            </a:r>
          </a:p>
          <a:p>
            <a:pPr algn="ctr"/>
            <a:r>
              <a:rPr lang="en-GB" sz="2400" dirty="0">
                <a:sym typeface="Symbol" pitchFamily="18" charset="2"/>
              </a:rPr>
              <a:t></a:t>
            </a:r>
            <a:r>
              <a:rPr lang="en-GB" sz="2400" baseline="-25000" dirty="0">
                <a:sym typeface="Symbol" pitchFamily="18" charset="2"/>
              </a:rPr>
              <a:t>max</a:t>
            </a:r>
            <a:r>
              <a:rPr lang="en-GB" sz="2400" dirty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15</a:t>
            </a:r>
            <a:r>
              <a:rPr lang="en-US" sz="2400" dirty="0"/>
              <a:t>0 - 300 nm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23709" y="1264716"/>
            <a:ext cx="4105136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u="sng" dirty="0">
                <a:latin typeface="Arial" pitchFamily="34" charset="0"/>
                <a:cs typeface="Arial" pitchFamily="34" charset="0"/>
              </a:rPr>
              <a:t>Visible photons</a:t>
            </a:r>
          </a:p>
          <a:p>
            <a:pPr marL="463550" lvl="2">
              <a:spcAft>
                <a:spcPts val="1000"/>
              </a:spcAft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acetone  =  280 nm</a:t>
            </a:r>
          </a:p>
          <a:p>
            <a:pPr marL="463550" lvl="2">
              <a:spcAft>
                <a:spcPts val="1000"/>
              </a:spcAft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pyridine  =  270 nm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785830" y="4925353"/>
            <a:ext cx="609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85830" y="4556021"/>
            <a:ext cx="46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</a:t>
            </a:r>
            <a:r>
              <a:rPr lang="en-US" dirty="0" err="1">
                <a:latin typeface="Symbol" pitchFamily="18" charset="2"/>
              </a:rPr>
              <a:t>n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6676" y="5300733"/>
            <a:ext cx="1830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Non-Bonding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1386" y="3714354"/>
            <a:ext cx="1719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Antibonding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3766441" y="5906941"/>
            <a:ext cx="1835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Ground State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26249" y="5906942"/>
            <a:ext cx="1783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Excited State</a:t>
            </a:r>
          </a:p>
        </p:txBody>
      </p:sp>
      <p:sp>
        <p:nvSpPr>
          <p:cNvPr id="27" name="Oval 26"/>
          <p:cNvSpPr/>
          <p:nvPr/>
        </p:nvSpPr>
        <p:spPr>
          <a:xfrm rot="19390328">
            <a:off x="2866793" y="5188807"/>
            <a:ext cx="472743" cy="359209"/>
          </a:xfrm>
          <a:prstGeom prst="ellipse">
            <a:avLst/>
          </a:prstGeom>
          <a:solidFill>
            <a:srgbClr val="FF0000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3183314">
            <a:off x="2851767" y="5608466"/>
            <a:ext cx="472743" cy="359209"/>
          </a:xfrm>
          <a:prstGeom prst="ellipse">
            <a:avLst/>
          </a:prstGeom>
          <a:solidFill>
            <a:srgbClr val="FF0000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3738" name="Object 10"/>
          <p:cNvGraphicFramePr>
            <a:graphicFrameLocks noChangeAspect="1"/>
          </p:cNvGraphicFramePr>
          <p:nvPr/>
        </p:nvGraphicFramePr>
        <p:xfrm>
          <a:off x="2112403" y="5303401"/>
          <a:ext cx="979487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99" name="CS ChemDraw Drawing" r:id="rId10" imgW="979502" imgH="557550" progId="ChemDraw.Document.6.0">
                  <p:embed/>
                </p:oleObj>
              </mc:Choice>
              <mc:Fallback>
                <p:oleObj name="CS ChemDraw Drawing" r:id="rId10" imgW="979502" imgH="557550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2403" y="5303401"/>
                        <a:ext cx="979487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Oval 28"/>
          <p:cNvSpPr/>
          <p:nvPr/>
        </p:nvSpPr>
        <p:spPr>
          <a:xfrm rot="16200000">
            <a:off x="2298866" y="3440396"/>
            <a:ext cx="472743" cy="359209"/>
          </a:xfrm>
          <a:prstGeom prst="ellipse">
            <a:avLst/>
          </a:prstGeom>
          <a:solidFill>
            <a:srgbClr val="FF0000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5400000">
            <a:off x="2669317" y="4093445"/>
            <a:ext cx="472743" cy="359209"/>
          </a:xfrm>
          <a:prstGeom prst="ellipse">
            <a:avLst/>
          </a:prstGeom>
          <a:solidFill>
            <a:srgbClr val="FF0000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Object 10"/>
          <p:cNvGraphicFramePr>
            <a:graphicFrameLocks noChangeAspect="1"/>
          </p:cNvGraphicFramePr>
          <p:nvPr/>
        </p:nvGraphicFramePr>
        <p:xfrm>
          <a:off x="2097378" y="3693676"/>
          <a:ext cx="979487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00" name="CS ChemDraw Drawing" r:id="rId12" imgW="979502" imgH="557550" progId="ChemDraw.Document.6.0">
                  <p:embed/>
                </p:oleObj>
              </mc:Choice>
              <mc:Fallback>
                <p:oleObj name="CS ChemDraw Drawing" r:id="rId12" imgW="979502" imgH="557550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7378" y="3693676"/>
                        <a:ext cx="979487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Oval 31"/>
          <p:cNvSpPr/>
          <p:nvPr/>
        </p:nvSpPr>
        <p:spPr>
          <a:xfrm rot="5400000">
            <a:off x="2667170" y="3447356"/>
            <a:ext cx="472743" cy="359209"/>
          </a:xfrm>
          <a:prstGeom prst="ellipse">
            <a:avLst/>
          </a:prstGeom>
          <a:solidFill>
            <a:srgbClr val="0000FF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5400000">
            <a:off x="2273108" y="4093445"/>
            <a:ext cx="472743" cy="359209"/>
          </a:xfrm>
          <a:prstGeom prst="ellipse">
            <a:avLst/>
          </a:prstGeom>
          <a:solidFill>
            <a:srgbClr val="0000FF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23538" y="6356350"/>
            <a:ext cx="663262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Types of Molecular Transitions</a:t>
            </a: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0025" y="996682"/>
            <a:ext cx="3084562" cy="27879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23476" y="1343044"/>
            <a:ext cx="20841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srgbClr val="008000"/>
                </a:solidFill>
              </a:rPr>
              <a:t>σ</a:t>
            </a:r>
            <a:r>
              <a:rPr lang="en-US" sz="2800" dirty="0">
                <a:solidFill>
                  <a:srgbClr val="008000"/>
                </a:solidFill>
              </a:rPr>
              <a:t> -</a:t>
            </a:r>
            <a:r>
              <a:rPr lang="el-GR" sz="2800" dirty="0">
                <a:solidFill>
                  <a:srgbClr val="008000"/>
                </a:solidFill>
              </a:rPr>
              <a:t> σ</a:t>
            </a:r>
            <a:r>
              <a:rPr lang="en-US" sz="2800" dirty="0">
                <a:solidFill>
                  <a:srgbClr val="008000"/>
                </a:solidFill>
              </a:rPr>
              <a:t>*</a:t>
            </a:r>
          </a:p>
          <a:p>
            <a:pPr algn="ctr"/>
            <a:r>
              <a:rPr lang="en-GB" sz="2400" dirty="0">
                <a:sym typeface="Symbol" pitchFamily="18" charset="2"/>
              </a:rPr>
              <a:t></a:t>
            </a:r>
            <a:r>
              <a:rPr lang="en-GB" sz="2400" baseline="-25000" dirty="0">
                <a:sym typeface="Symbol" pitchFamily="18" charset="2"/>
              </a:rPr>
              <a:t>max</a:t>
            </a:r>
            <a:r>
              <a:rPr lang="en-GB" sz="2400" dirty="0">
                <a:sym typeface="Symbol" pitchFamily="18" charset="2"/>
              </a:rPr>
              <a:t> </a:t>
            </a:r>
            <a:r>
              <a:rPr lang="en-US" sz="2400" dirty="0"/>
              <a:t>&lt; 150 nm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0291" y="3197620"/>
            <a:ext cx="2472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dirty="0">
                <a:solidFill>
                  <a:srgbClr val="FF0000"/>
                </a:solidFill>
              </a:rPr>
              <a:t> -</a:t>
            </a:r>
            <a:r>
              <a:rPr lang="el-GR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dirty="0">
                <a:solidFill>
                  <a:srgbClr val="FF0000"/>
                </a:solidFill>
              </a:rPr>
              <a:t>*</a:t>
            </a:r>
          </a:p>
          <a:p>
            <a:pPr algn="ctr"/>
            <a:r>
              <a:rPr lang="en-GB" sz="2400" dirty="0">
                <a:sym typeface="Symbol" pitchFamily="18" charset="2"/>
              </a:rPr>
              <a:t></a:t>
            </a:r>
            <a:r>
              <a:rPr lang="en-GB" sz="2400" baseline="-25000" dirty="0">
                <a:sym typeface="Symbol" pitchFamily="18" charset="2"/>
              </a:rPr>
              <a:t>max</a:t>
            </a:r>
            <a:r>
              <a:rPr lang="en-GB" sz="2400" dirty="0">
                <a:sym typeface="Symbol" pitchFamily="18" charset="2"/>
              </a:rPr>
              <a:t> </a:t>
            </a:r>
            <a:r>
              <a:rPr lang="en-US" sz="2400" dirty="0"/>
              <a:t>200 - 800 nm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0291" y="5142349"/>
            <a:ext cx="2472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>
                <a:solidFill>
                  <a:srgbClr val="0000FF"/>
                </a:solidFill>
              </a:rPr>
              <a:t> -</a:t>
            </a:r>
            <a:r>
              <a:rPr lang="el-GR" sz="2800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sz="2800" dirty="0">
                <a:solidFill>
                  <a:srgbClr val="0000FF"/>
                </a:solidFill>
              </a:rPr>
              <a:t>*</a:t>
            </a:r>
          </a:p>
          <a:p>
            <a:pPr algn="ctr"/>
            <a:r>
              <a:rPr lang="en-GB" sz="2400" dirty="0">
                <a:sym typeface="Symbol" pitchFamily="18" charset="2"/>
              </a:rPr>
              <a:t></a:t>
            </a:r>
            <a:r>
              <a:rPr lang="en-GB" sz="2400" baseline="-25000" dirty="0">
                <a:sym typeface="Symbol" pitchFamily="18" charset="2"/>
              </a:rPr>
              <a:t>max</a:t>
            </a:r>
            <a:r>
              <a:rPr lang="en-GB" sz="2400" dirty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15</a:t>
            </a:r>
            <a:r>
              <a:rPr lang="en-US" sz="2400" dirty="0"/>
              <a:t>0 - 300 nm</a:t>
            </a:r>
          </a:p>
        </p:txBody>
      </p:sp>
      <p:graphicFrame>
        <p:nvGraphicFramePr>
          <p:cNvPr id="49160" name="Object 8"/>
          <p:cNvGraphicFramePr>
            <a:graphicFrameLocks noChangeAspect="1"/>
          </p:cNvGraphicFramePr>
          <p:nvPr/>
        </p:nvGraphicFramePr>
        <p:xfrm>
          <a:off x="6424580" y="1571224"/>
          <a:ext cx="2526238" cy="1691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2" name="CS ChemDraw Drawing" r:id="rId5" imgW="2153230" imgH="1441260" progId="ChemDraw.Document.6.0">
                  <p:embed/>
                </p:oleObj>
              </mc:Choice>
              <mc:Fallback>
                <p:oleObj name="CS ChemDraw Drawing" r:id="rId5" imgW="2153230" imgH="1441260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4580" y="1571224"/>
                        <a:ext cx="2526238" cy="1691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" name="Group 37"/>
          <p:cNvGrpSpPr/>
          <p:nvPr/>
        </p:nvGrpSpPr>
        <p:grpSpPr>
          <a:xfrm>
            <a:off x="3555585" y="3801559"/>
            <a:ext cx="4452935" cy="2971032"/>
            <a:chOff x="3555585" y="3878833"/>
            <a:chExt cx="4452935" cy="2971032"/>
          </a:xfrm>
        </p:grpSpPr>
        <p:pic>
          <p:nvPicPr>
            <p:cNvPr id="49162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80711" y="3878833"/>
              <a:ext cx="4004188" cy="2353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6581112" y="6168980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70628" y="6173273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300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47264" y="617756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300182" y="617559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411023" y="617559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281840" y="4661010"/>
              <a:ext cx="9076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lang="en-US" sz="2400" b="1" dirty="0">
                  <a:solidFill>
                    <a:srgbClr val="FF0000"/>
                  </a:solidFill>
                </a:rPr>
                <a:t> -</a:t>
              </a:r>
              <a:r>
                <a:rPr lang="el-GR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lang="en-US" sz="2400" b="1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291282" y="5199781"/>
              <a:ext cx="9268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sz="2400" b="1" dirty="0">
                  <a:solidFill>
                    <a:srgbClr val="0000FF"/>
                  </a:solidFill>
                </a:rPr>
                <a:t> -</a:t>
              </a:r>
              <a:r>
                <a:rPr lang="el-GR" sz="2400" b="1" dirty="0">
                  <a:solidFill>
                    <a:srgbClr val="0000FF"/>
                  </a:solidFill>
                </a:rPr>
                <a:t> </a:t>
              </a:r>
              <a:r>
                <a:rPr lang="en-US" sz="2400" b="1" dirty="0">
                  <a:solidFill>
                    <a:srgbClr val="0000FF"/>
                  </a:solidFill>
                  <a:latin typeface="Symbol" pitchFamily="18" charset="2"/>
                </a:rPr>
                <a:t>p</a:t>
              </a:r>
              <a:r>
                <a:rPr lang="en-US" sz="2400" b="1" dirty="0">
                  <a:solidFill>
                    <a:srgbClr val="0000FF"/>
                  </a:solidFill>
                </a:rPr>
                <a:t>*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418236" y="4785510"/>
              <a:ext cx="94288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8000"/>
                  </a:solidFill>
                  <a:latin typeface="Symbol" pitchFamily="18" charset="2"/>
                </a:rPr>
                <a:t>s</a:t>
              </a:r>
              <a:r>
                <a:rPr lang="en-US" sz="2400" b="1" dirty="0">
                  <a:solidFill>
                    <a:srgbClr val="008000"/>
                  </a:solidFill>
                </a:rPr>
                <a:t> -</a:t>
              </a:r>
              <a:r>
                <a:rPr lang="el-GR" sz="2400" b="1" dirty="0">
                  <a:solidFill>
                    <a:srgbClr val="008000"/>
                  </a:solidFill>
                </a:rPr>
                <a:t> </a:t>
              </a:r>
              <a:r>
                <a:rPr lang="en-US" sz="2400" b="1" dirty="0">
                  <a:solidFill>
                    <a:srgbClr val="008000"/>
                  </a:solidFill>
                  <a:latin typeface="Symbol" pitchFamily="18" charset="2"/>
                </a:rPr>
                <a:t>s</a:t>
              </a:r>
              <a:r>
                <a:rPr lang="en-US" sz="2400" b="1" dirty="0">
                  <a:solidFill>
                    <a:srgbClr val="008000"/>
                  </a:solidFill>
                </a:rPr>
                <a:t>*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63415" y="6480533"/>
              <a:ext cx="2790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Wavelength (nm)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2947138" y="4919731"/>
              <a:ext cx="1586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Absorption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Adding in Transition Metals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01520" y="1924620"/>
            <a:ext cx="4083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Metal Centered (MC)</a:t>
            </a:r>
          </a:p>
          <a:p>
            <a:pPr algn="ctr"/>
            <a:r>
              <a:rPr lang="en-GB" sz="2400" dirty="0">
                <a:sym typeface="Symbol" pitchFamily="18" charset="2"/>
              </a:rPr>
              <a:t></a:t>
            </a:r>
            <a:r>
              <a:rPr lang="en-GB" sz="2400" baseline="-25000" dirty="0">
                <a:sym typeface="Symbol" pitchFamily="18" charset="2"/>
              </a:rPr>
              <a:t>max</a:t>
            </a:r>
            <a:r>
              <a:rPr lang="en-GB" sz="2400" dirty="0">
                <a:sym typeface="Symbol" pitchFamily="18" charset="2"/>
              </a:rPr>
              <a:t> </a:t>
            </a:r>
            <a:r>
              <a:rPr lang="en-US" sz="2400" dirty="0"/>
              <a:t>200 –800 nm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445380" y="1194524"/>
            <a:ext cx="2238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[Co(H</a:t>
            </a:r>
            <a:r>
              <a:rPr lang="en-US" sz="3200" b="1" baseline="-25000" dirty="0"/>
              <a:t>2</a:t>
            </a:r>
            <a:r>
              <a:rPr lang="en-US" sz="3200" b="1" dirty="0"/>
              <a:t>O)</a:t>
            </a:r>
            <a:r>
              <a:rPr lang="en-US" sz="3200" b="1" baseline="-25000" dirty="0"/>
              <a:t>6</a:t>
            </a:r>
            <a:r>
              <a:rPr lang="en-US" sz="3200" b="1" dirty="0"/>
              <a:t>]</a:t>
            </a:r>
            <a:r>
              <a:rPr lang="en-US" sz="3200" b="1" baseline="30000" dirty="0"/>
              <a:t>2+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1850" y="3236351"/>
            <a:ext cx="1519512" cy="193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6204536" y="5162224"/>
            <a:ext cx="27312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C00CC"/>
                </a:solidFill>
              </a:rPr>
              <a:t>MMCT</a:t>
            </a:r>
          </a:p>
          <a:p>
            <a:pPr algn="ctr"/>
            <a:r>
              <a:rPr lang="en-GB" sz="2400" dirty="0">
                <a:sym typeface="Symbol" pitchFamily="18" charset="2"/>
              </a:rPr>
              <a:t></a:t>
            </a:r>
            <a:r>
              <a:rPr lang="en-GB" sz="2400" baseline="-25000" dirty="0">
                <a:sym typeface="Symbol" pitchFamily="18" charset="2"/>
              </a:rPr>
              <a:t>max</a:t>
            </a:r>
            <a:r>
              <a:rPr lang="en-GB" sz="2400" dirty="0">
                <a:sym typeface="Symbol" pitchFamily="18" charset="2"/>
              </a:rPr>
              <a:t> </a:t>
            </a:r>
            <a:r>
              <a:rPr lang="en-US" sz="2400" dirty="0"/>
              <a:t>300 –800 nm</a:t>
            </a:r>
          </a:p>
        </p:txBody>
      </p:sp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867250" y="3536520"/>
          <a:ext cx="1268483" cy="1459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5" name="CS ChemDraw Drawing" r:id="rId5" imgW="1462770" imgH="1682100" progId="ChemDraw.Document.6.0">
                  <p:embed/>
                </p:oleObj>
              </mc:Choice>
              <mc:Fallback>
                <p:oleObj name="CS ChemDraw Drawing" r:id="rId5" imgW="1462770" imgH="1682100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7250" y="3536520"/>
                        <a:ext cx="1268483" cy="14592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45734" y="5147719"/>
            <a:ext cx="27312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MLCT</a:t>
            </a:r>
          </a:p>
          <a:p>
            <a:pPr algn="ctr"/>
            <a:r>
              <a:rPr lang="en-GB" sz="2400" dirty="0">
                <a:sym typeface="Symbol" pitchFamily="18" charset="2"/>
              </a:rPr>
              <a:t></a:t>
            </a:r>
            <a:r>
              <a:rPr lang="en-GB" sz="2400" baseline="-25000" dirty="0">
                <a:sym typeface="Symbol" pitchFamily="18" charset="2"/>
              </a:rPr>
              <a:t>max</a:t>
            </a:r>
            <a:r>
              <a:rPr lang="en-GB" sz="2400" dirty="0">
                <a:sym typeface="Symbol" pitchFamily="18" charset="2"/>
              </a:rPr>
              <a:t> </a:t>
            </a:r>
            <a:r>
              <a:rPr lang="en-US" sz="2400" dirty="0"/>
              <a:t>300 –1000 nm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63984" y="5155157"/>
            <a:ext cx="27312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8000"/>
                </a:solidFill>
              </a:rPr>
              <a:t>LMCT</a:t>
            </a:r>
          </a:p>
          <a:p>
            <a:pPr algn="ctr"/>
            <a:r>
              <a:rPr lang="en-GB" sz="2400" dirty="0">
                <a:sym typeface="Symbol" pitchFamily="18" charset="2"/>
              </a:rPr>
              <a:t></a:t>
            </a:r>
            <a:r>
              <a:rPr lang="en-GB" sz="2400" baseline="-25000" dirty="0">
                <a:sym typeface="Symbol" pitchFamily="18" charset="2"/>
              </a:rPr>
              <a:t>max</a:t>
            </a:r>
            <a:r>
              <a:rPr lang="en-GB" sz="2400" dirty="0">
                <a:sym typeface="Symbol" pitchFamily="18" charset="2"/>
              </a:rPr>
              <a:t> </a:t>
            </a:r>
            <a:r>
              <a:rPr lang="en-US" sz="2400" dirty="0"/>
              <a:t>300 –1000 nm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14073" y="4137106"/>
            <a:ext cx="1193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MnO</a:t>
            </a:r>
            <a:r>
              <a:rPr lang="en-US" sz="2800" baseline="-25000" dirty="0"/>
              <a:t>4</a:t>
            </a:r>
            <a:r>
              <a:rPr lang="en-US" sz="2800" baseline="30000" dirty="0"/>
              <a:t>-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Types of Molecular Transitions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71463" y="2794487"/>
            <a:ext cx="4124645" cy="3491186"/>
            <a:chOff x="400047" y="2580166"/>
            <a:chExt cx="4071938" cy="3446573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47" y="2580166"/>
              <a:ext cx="4071938" cy="3446573"/>
            </a:xfrm>
            <a:prstGeom prst="rect">
              <a:avLst/>
            </a:prstGeom>
            <a:noFill/>
          </p:spPr>
        </p:pic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1760806" y="3239588"/>
              <a:ext cx="1174465" cy="39499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3333CC"/>
                  </a:solidFill>
                </a:rPr>
                <a:t>[</a:t>
              </a:r>
              <a:r>
                <a:rPr lang="en-US" sz="2000" b="1" dirty="0">
                  <a:solidFill>
                    <a:srgbClr val="3333CC"/>
                  </a:solidFill>
                </a:rPr>
                <a:t>CoCl</a:t>
              </a:r>
              <a:r>
                <a:rPr lang="en-US" sz="2000" b="1" baseline="-25000" dirty="0">
                  <a:solidFill>
                    <a:srgbClr val="3333CC"/>
                  </a:solidFill>
                </a:rPr>
                <a:t>4</a:t>
              </a:r>
              <a:r>
                <a:rPr lang="en-US" sz="2000" b="1" dirty="0">
                  <a:solidFill>
                    <a:srgbClr val="3333CC"/>
                  </a:solidFill>
                </a:rPr>
                <a:t>]</a:t>
              </a:r>
              <a:r>
                <a:rPr lang="en-US" sz="2000" b="1" baseline="30000" dirty="0">
                  <a:solidFill>
                    <a:srgbClr val="3333CC"/>
                  </a:solidFill>
                </a:rPr>
                <a:t>2-</a:t>
              </a: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1337475" y="4487865"/>
              <a:ext cx="1597683" cy="39499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FF33CC"/>
                  </a:solidFill>
                </a:rPr>
                <a:t>[Co(H</a:t>
              </a:r>
              <a:r>
                <a:rPr lang="en-US" sz="2000" b="1" baseline="-25000" dirty="0">
                  <a:solidFill>
                    <a:srgbClr val="FF33CC"/>
                  </a:solidFill>
                </a:rPr>
                <a:t>2</a:t>
              </a:r>
              <a:r>
                <a:rPr lang="en-US" sz="2000" b="1" dirty="0">
                  <a:solidFill>
                    <a:srgbClr val="FF33CC"/>
                  </a:solidFill>
                </a:rPr>
                <a:t>O)</a:t>
              </a:r>
              <a:r>
                <a:rPr lang="en-US" sz="2000" b="1" baseline="-25000" dirty="0">
                  <a:solidFill>
                    <a:srgbClr val="FF33CC"/>
                  </a:solidFill>
                </a:rPr>
                <a:t>6</a:t>
              </a:r>
              <a:r>
                <a:rPr lang="en-US" sz="2000" b="1" dirty="0">
                  <a:solidFill>
                    <a:srgbClr val="FF33CC"/>
                  </a:solidFill>
                </a:rPr>
                <a:t>]</a:t>
              </a:r>
              <a:r>
                <a:rPr lang="en-US" sz="2000" b="1" baseline="30000" dirty="0">
                  <a:solidFill>
                    <a:srgbClr val="FF33CC"/>
                  </a:solidFill>
                </a:rPr>
                <a:t>2+</a:t>
              </a:r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>
              <a:off x="2152654" y="4862512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2762254" y="3529012"/>
              <a:ext cx="4572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501520" y="1005572"/>
            <a:ext cx="4083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Metal Centered (MC)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5303" y="1874838"/>
            <a:ext cx="4083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d-d transitions</a:t>
            </a:r>
          </a:p>
          <a:p>
            <a:pPr lvl="0" algn="ctr"/>
            <a:r>
              <a:rPr lang="en-GB" sz="2400" dirty="0">
                <a:solidFill>
                  <a:prstClr val="black"/>
                </a:solidFill>
                <a:sym typeface="Symbol" pitchFamily="18" charset="2"/>
              </a:rPr>
              <a:t></a:t>
            </a:r>
            <a:r>
              <a:rPr lang="en-GB" sz="2400" baseline="-25000" dirty="0">
                <a:solidFill>
                  <a:prstClr val="black"/>
                </a:solidFill>
                <a:sym typeface="Symbol" pitchFamily="18" charset="2"/>
              </a:rPr>
              <a:t>max</a:t>
            </a:r>
            <a:r>
              <a:rPr lang="en-GB" sz="2400" dirty="0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200 – 800 nm</a:t>
            </a:r>
            <a:endParaRPr lang="en-US" sz="28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5072034" y="2091317"/>
            <a:ext cx="3414746" cy="2137797"/>
            <a:chOff x="1385884" y="4402628"/>
            <a:chExt cx="2637990" cy="1651510"/>
          </a:xfrm>
        </p:grpSpPr>
        <p:graphicFrame>
          <p:nvGraphicFramePr>
            <p:cNvPr id="44037" name="Object 5"/>
            <p:cNvGraphicFramePr>
              <a:graphicFrameLocks noChangeAspect="1"/>
            </p:cNvGraphicFramePr>
            <p:nvPr/>
          </p:nvGraphicFramePr>
          <p:xfrm>
            <a:off x="1385884" y="4571999"/>
            <a:ext cx="2254250" cy="1058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49" name="CS ChemDraw Drawing" r:id="rId5" imgW="2253719" imgH="1058940" progId="ChemDraw.Document.6.0">
                    <p:embed/>
                  </p:oleObj>
                </mc:Choice>
                <mc:Fallback>
                  <p:oleObj name="CS ChemDraw Drawing" r:id="rId5" imgW="2253719" imgH="1058940" progId="ChemDraw.Document.6.0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5884" y="4571999"/>
                          <a:ext cx="2254250" cy="1058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1" name="Straight Arrow Connector 30"/>
            <p:cNvCxnSpPr/>
            <p:nvPr/>
          </p:nvCxnSpPr>
          <p:spPr>
            <a:xfrm flipV="1">
              <a:off x="3043237" y="4629150"/>
              <a:ext cx="0" cy="85725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424936" y="5654028"/>
              <a:ext cx="3895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33663" y="5653654"/>
              <a:ext cx="8762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M + L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7737" y="5339481"/>
              <a:ext cx="376137" cy="309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t</a:t>
              </a:r>
              <a:r>
                <a:rPr lang="en-US" sz="2000" b="1" baseline="-25000" dirty="0"/>
                <a:t>2g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566439" y="4402628"/>
              <a:ext cx="446404" cy="309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e</a:t>
              </a:r>
              <a:r>
                <a:rPr lang="en-US" sz="2000" b="1" baseline="-25000" dirty="0" err="1"/>
                <a:t>g</a:t>
              </a:r>
              <a:endParaRPr lang="en-US" sz="2000" b="1" baseline="-25000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729156" y="4371974"/>
            <a:ext cx="48148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 3d and 4d transition metals (+ </a:t>
            </a:r>
            <a:r>
              <a:rPr lang="en-US" sz="2000" dirty="0" err="1"/>
              <a:t>ligands</a:t>
            </a:r>
            <a:r>
              <a:rPr lang="en-US" sz="2000" dirty="0"/>
              <a:t>)</a:t>
            </a:r>
          </a:p>
          <a:p>
            <a:pPr>
              <a:buFont typeface="Arial" pitchFamily="34" charset="0"/>
              <a:buChar char="•"/>
            </a:pP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 Relatively weak (0-1000 M</a:t>
            </a:r>
            <a:r>
              <a:rPr lang="en-US" sz="2000" baseline="30000" dirty="0"/>
              <a:t>−1</a:t>
            </a:r>
            <a:r>
              <a:rPr lang="en-US" sz="2000" dirty="0"/>
              <a:t>cm</a:t>
            </a:r>
            <a:r>
              <a:rPr lang="en-US" sz="2000" baseline="30000" dirty="0"/>
              <a:t>−1</a:t>
            </a:r>
            <a:r>
              <a:rPr lang="en-US" sz="2000" dirty="0"/>
              <a:t>)</a:t>
            </a:r>
          </a:p>
          <a:p>
            <a:pPr>
              <a:buFont typeface="Arial" pitchFamily="34" charset="0"/>
              <a:buChar char="•"/>
            </a:pP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 Early structural determination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Tanabe-Sugano Diagrams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55200" y="1270880"/>
            <a:ext cx="478179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b="1" u="sng" dirty="0"/>
              <a:t>Useful for:</a:t>
            </a:r>
          </a:p>
          <a:p>
            <a:pPr marL="279400">
              <a:spcAft>
                <a:spcPts val="1800"/>
              </a:spcAft>
            </a:pPr>
            <a:r>
              <a:rPr lang="en-US" sz="2400" dirty="0"/>
              <a:t>Electronic States</a:t>
            </a:r>
          </a:p>
          <a:p>
            <a:pPr marL="279400">
              <a:spcAft>
                <a:spcPts val="1800"/>
              </a:spcAft>
            </a:pPr>
            <a:r>
              <a:rPr lang="en-US" sz="2400" dirty="0"/>
              <a:t>Relative Energies</a:t>
            </a:r>
          </a:p>
          <a:p>
            <a:pPr marL="279400">
              <a:spcAft>
                <a:spcPts val="1800"/>
              </a:spcAft>
            </a:pPr>
            <a:r>
              <a:rPr lang="en-US" sz="2400" dirty="0" err="1"/>
              <a:t>Ligand</a:t>
            </a:r>
            <a:r>
              <a:rPr lang="en-US" sz="2400" dirty="0"/>
              <a:t> Field Affects</a:t>
            </a:r>
          </a:p>
          <a:p>
            <a:pPr marL="279400">
              <a:spcAft>
                <a:spcPts val="1800"/>
              </a:spcAft>
            </a:pPr>
            <a:r>
              <a:rPr lang="en-US" sz="2400" dirty="0"/>
              <a:t>Optical Transitions</a:t>
            </a:r>
          </a:p>
          <a:p>
            <a:pPr marL="279400">
              <a:spcAft>
                <a:spcPts val="1800"/>
              </a:spcAft>
            </a:pPr>
            <a:r>
              <a:rPr lang="en-US" sz="2400" dirty="0"/>
              <a:t> Spin Multiplicities</a:t>
            </a:r>
          </a:p>
          <a:p>
            <a:pPr marL="279400">
              <a:spcAft>
                <a:spcPts val="1800"/>
              </a:spcAft>
            </a:pPr>
            <a:r>
              <a:rPr lang="en-US" sz="2400" dirty="0"/>
              <a:t>High-Spin to Low-Spin Transitions</a:t>
            </a:r>
          </a:p>
          <a:p>
            <a:pPr marL="279400">
              <a:spcAft>
                <a:spcPts val="1800"/>
              </a:spcAft>
            </a:pPr>
            <a:r>
              <a:rPr lang="en-US" sz="2400" dirty="0"/>
              <a:t>Estimate </a:t>
            </a:r>
            <a:r>
              <a:rPr lang="en-US" sz="2400" dirty="0">
                <a:latin typeface="Symbol" pitchFamily="18" charset="2"/>
              </a:rPr>
              <a:t>D</a:t>
            </a:r>
            <a:r>
              <a:rPr lang="en-US" sz="2400" baseline="-25000" dirty="0"/>
              <a:t>o</a:t>
            </a:r>
          </a:p>
        </p:txBody>
      </p:sp>
      <p:pic>
        <p:nvPicPr>
          <p:cNvPr id="521220" name="Picture 4" descr="http://upload.wikimedia.org/wikipedia/commons/thumb/9/98/D2_Tanabe-Sugano_diagrams.png/800px-D2_Tanabe-Sugano_diagram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22" y="1301870"/>
            <a:ext cx="3598189" cy="462624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11148" y="1167554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</a:t>
            </a:r>
            <a:r>
              <a:rPr lang="en-US" baseline="30000" dirty="0"/>
              <a:t>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8186" y="4116988"/>
            <a:ext cx="15525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9428" y="4145130"/>
            <a:ext cx="16002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6016" y="979317"/>
            <a:ext cx="1590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613" y="1007026"/>
            <a:ext cx="15430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84635" y="1019148"/>
            <a:ext cx="15906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80557" y="967195"/>
            <a:ext cx="15716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Interaction of Incident Light with Matter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Colors of Metal Ions</a:t>
            </a: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693" y="932310"/>
            <a:ext cx="8611290" cy="277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41966" y="3824585"/>
            <a:ext cx="241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Alexandrite</a:t>
            </a:r>
          </a:p>
        </p:txBody>
      </p:sp>
      <p:pic>
        <p:nvPicPr>
          <p:cNvPr id="149510" name="Picture 6" descr="Image 1-compa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3095" y="4442719"/>
            <a:ext cx="5190185" cy="207810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96941" y="5019293"/>
            <a:ext cx="15792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Cr</a:t>
            </a:r>
            <a:r>
              <a:rPr lang="en-US" sz="2400" baseline="30000" dirty="0"/>
              <a:t>3+ </a:t>
            </a:r>
            <a:r>
              <a:rPr lang="en-US" sz="2400" dirty="0"/>
              <a:t>doped </a:t>
            </a:r>
          </a:p>
          <a:p>
            <a:pPr algn="ctr"/>
            <a:r>
              <a:rPr lang="en-US" sz="2400" dirty="0"/>
              <a:t>BeAl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4</a:t>
            </a:r>
            <a:r>
              <a:rPr lang="en-US" sz="24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2" descr="Image 6-full wh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0501" y="792163"/>
            <a:ext cx="3797299" cy="167986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-25758" y="6418515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http://www.chemistry-blog.com/2013/08/22/alexandrite-effect-not-all-white-light-is-created-equal/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Colors of Metal 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7200" y="1282700"/>
            <a:ext cx="313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Uniform White Light</a:t>
            </a:r>
          </a:p>
        </p:txBody>
      </p:sp>
      <p:pic>
        <p:nvPicPr>
          <p:cNvPr id="370692" name="Picture 4" descr="Image 7- sunl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2401" y="2725737"/>
            <a:ext cx="3938864" cy="176171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807200" y="3274953"/>
            <a:ext cx="313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Sunlight</a:t>
            </a:r>
          </a:p>
        </p:txBody>
      </p:sp>
      <p:pic>
        <p:nvPicPr>
          <p:cNvPr id="370694" name="Picture 6" descr="Image 8-Candle l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9700" y="4602164"/>
            <a:ext cx="4025900" cy="176919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807200" y="5105400"/>
            <a:ext cx="313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Candle Light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6704" y="871533"/>
            <a:ext cx="15792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Cr</a:t>
            </a:r>
            <a:r>
              <a:rPr lang="en-US" sz="2400" baseline="30000" dirty="0"/>
              <a:t>3+ </a:t>
            </a:r>
            <a:r>
              <a:rPr lang="en-US" sz="2400" dirty="0"/>
              <a:t>doped </a:t>
            </a:r>
          </a:p>
          <a:p>
            <a:pPr algn="ctr"/>
            <a:r>
              <a:rPr lang="en-US" sz="2400" dirty="0"/>
              <a:t>BeAl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4</a:t>
            </a:r>
            <a:r>
              <a:rPr lang="en-US" sz="2400" dirty="0"/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30996" y="1962404"/>
            <a:ext cx="28860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~400 nm = </a:t>
            </a:r>
            <a:r>
              <a:rPr lang="en-US" sz="2000" baseline="30000" dirty="0"/>
              <a:t>4</a:t>
            </a:r>
            <a:r>
              <a:rPr lang="en-US" sz="2000" dirty="0"/>
              <a:t>A</a:t>
            </a:r>
            <a:r>
              <a:rPr lang="en-US" sz="2000" baseline="-25000" dirty="0"/>
              <a:t>2g</a:t>
            </a:r>
            <a:r>
              <a:rPr lang="en-US" sz="2000" dirty="0"/>
              <a:t> to </a:t>
            </a:r>
            <a:r>
              <a:rPr lang="en-US" sz="2000" baseline="30000" dirty="0"/>
              <a:t>4</a:t>
            </a:r>
            <a:r>
              <a:rPr lang="en-US" sz="2000" dirty="0"/>
              <a:t>T</a:t>
            </a:r>
            <a:r>
              <a:rPr lang="en-US" sz="2000" baseline="-25000" dirty="0"/>
              <a:t>1g</a:t>
            </a:r>
            <a:r>
              <a:rPr lang="en-US" sz="2000" dirty="0"/>
              <a:t> </a:t>
            </a:r>
          </a:p>
          <a:p>
            <a:pPr algn="ctr"/>
            <a:r>
              <a:rPr lang="en-US" sz="2000" dirty="0"/>
              <a:t>~600 nm = </a:t>
            </a:r>
            <a:r>
              <a:rPr lang="en-US" sz="2000" baseline="30000" dirty="0"/>
              <a:t>4</a:t>
            </a:r>
            <a:r>
              <a:rPr lang="en-US" sz="2000" dirty="0"/>
              <a:t>A</a:t>
            </a:r>
            <a:r>
              <a:rPr lang="en-US" sz="2000" baseline="-25000" dirty="0"/>
              <a:t>2g</a:t>
            </a:r>
            <a:r>
              <a:rPr lang="en-US" sz="2000" dirty="0"/>
              <a:t> to </a:t>
            </a:r>
            <a:r>
              <a:rPr lang="en-US" sz="2000" baseline="30000" dirty="0"/>
              <a:t>4</a:t>
            </a:r>
            <a:r>
              <a:rPr lang="en-US" sz="2000" dirty="0"/>
              <a:t>T</a:t>
            </a:r>
            <a:r>
              <a:rPr lang="en-US" sz="2000" baseline="-25000" dirty="0"/>
              <a:t>2g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upload.wikimedia.org/wikipedia/commons/thumb/f/f0/Ruby_gem.JPG/160px-Ruby_g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8077" y="563856"/>
            <a:ext cx="2702103" cy="233056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535309" y="768759"/>
            <a:ext cx="2837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Ruby</a:t>
            </a:r>
          </a:p>
          <a:p>
            <a:r>
              <a:rPr lang="en-US" sz="2400" dirty="0"/>
              <a:t>~1% Cr</a:t>
            </a:r>
            <a:r>
              <a:rPr lang="en-US" sz="2400" baseline="30000" dirty="0"/>
              <a:t>3+ </a:t>
            </a:r>
            <a:r>
              <a:rPr lang="en-US" sz="2400" dirty="0"/>
              <a:t>doped Al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3</a:t>
            </a:r>
            <a:endParaRPr lang="en-US" sz="2400" baseline="30000" dirty="0"/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2259" y="2614016"/>
            <a:ext cx="6600505" cy="305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Colors of Metal 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4535309" y="1627267"/>
            <a:ext cx="3157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Absorbs yellow-green region</a:t>
            </a:r>
          </a:p>
          <a:p>
            <a:r>
              <a:rPr lang="en-US" sz="2000" dirty="0"/>
              <a:t>Emits red</a:t>
            </a:r>
          </a:p>
        </p:txBody>
      </p:sp>
      <p:sp>
        <p:nvSpPr>
          <p:cNvPr id="8" name="Rectangle 7"/>
          <p:cNvSpPr/>
          <p:nvPr/>
        </p:nvSpPr>
        <p:spPr>
          <a:xfrm>
            <a:off x="1213956" y="5841179"/>
            <a:ext cx="6682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Most expensive ruby (1.6 cm</a:t>
            </a:r>
            <a:r>
              <a:rPr lang="en-US" sz="2400" baseline="300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FF0000"/>
                </a:solidFill>
              </a:rPr>
              <a:t>) = $6.7 million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Al</a:t>
            </a:r>
            <a:r>
              <a:rPr lang="en-US" sz="2400" baseline="-25000" dirty="0">
                <a:solidFill>
                  <a:srgbClr val="FF0000"/>
                </a:solidFill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O</a:t>
            </a:r>
            <a:r>
              <a:rPr lang="en-US" sz="2400" baseline="-250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FF0000"/>
                </a:solidFill>
              </a:rPr>
              <a:t> (1.5 cm</a:t>
            </a:r>
            <a:r>
              <a:rPr lang="en-US" sz="2400" baseline="300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FF0000"/>
                </a:solidFill>
              </a:rPr>
              <a:t>)  =  ~$500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8" name="Object 8"/>
          <p:cNvGraphicFramePr>
            <a:graphicFrameLocks noChangeAspect="1"/>
          </p:cNvGraphicFramePr>
          <p:nvPr/>
        </p:nvGraphicFramePr>
        <p:xfrm>
          <a:off x="5052329" y="1666342"/>
          <a:ext cx="3394990" cy="2518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4" name="CS ChemDraw Drawing" r:id="rId3" imgW="3013873" imgH="2236680" progId="ChemDraw.Document.6.0">
                  <p:embed/>
                </p:oleObj>
              </mc:Choice>
              <mc:Fallback>
                <p:oleObj name="CS ChemDraw Drawing" r:id="rId3" imgW="3013873" imgH="2236680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2329" y="1666342"/>
                        <a:ext cx="3394990" cy="2518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Types of Molecular Transitions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62264" y="4923279"/>
            <a:ext cx="4365624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/>
              <a:t> Low-lying empty </a:t>
            </a:r>
            <a:r>
              <a:rPr lang="en-US" sz="2400" dirty="0" err="1"/>
              <a:t>ligand</a:t>
            </a:r>
            <a:r>
              <a:rPr lang="en-US" sz="2400" dirty="0"/>
              <a:t> orbital</a:t>
            </a:r>
          </a:p>
          <a:p>
            <a:pPr marL="6350" lvl="1">
              <a:lnSpc>
                <a:spcPct val="80000"/>
              </a:lnSpc>
              <a:buFont typeface="Arial" pitchFamily="34" charset="0"/>
              <a:buChar char="•"/>
            </a:pPr>
            <a:endParaRPr lang="en-US" sz="2400" dirty="0"/>
          </a:p>
          <a:p>
            <a:pPr marL="6350"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/>
              <a:t> Low oxidation state metal 	(electron rich)</a:t>
            </a:r>
          </a:p>
          <a:p>
            <a:pPr marL="6350" lvl="1">
              <a:lnSpc>
                <a:spcPct val="80000"/>
              </a:lnSpc>
              <a:buFont typeface="Arial" pitchFamily="34" charset="0"/>
              <a:buChar char="•"/>
            </a:pPr>
            <a:endParaRPr lang="en-US" sz="2400" dirty="0"/>
          </a:p>
          <a:p>
            <a:pPr marL="6350"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/>
              <a:t> High d orbital energy</a:t>
            </a:r>
          </a:p>
        </p:txBody>
      </p:sp>
      <p:graphicFrame>
        <p:nvGraphicFramePr>
          <p:cNvPr id="81923" name="Object 3"/>
          <p:cNvGraphicFramePr>
            <a:graphicFrameLocks noChangeAspect="1"/>
          </p:cNvGraphicFramePr>
          <p:nvPr/>
        </p:nvGraphicFramePr>
        <p:xfrm>
          <a:off x="275766" y="1963849"/>
          <a:ext cx="1509488" cy="1737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5" name="CS ChemDraw Drawing" r:id="rId5" imgW="1462770" imgH="1682100" progId="ChemDraw.Document.6.0">
                  <p:embed/>
                </p:oleObj>
              </mc:Choice>
              <mc:Fallback>
                <p:oleObj name="CS ChemDraw Drawing" r:id="rId5" imgW="1462770" imgH="1682100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766" y="1963849"/>
                        <a:ext cx="1509488" cy="17373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641069" y="2448218"/>
            <a:ext cx="1005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ysClr val="windowText" lastClr="000000"/>
                </a:solidFill>
              </a:rPr>
              <a:t>h</a:t>
            </a:r>
            <a:r>
              <a:rPr lang="en-US" sz="2400" dirty="0" err="1">
                <a:solidFill>
                  <a:sysClr val="windowText" lastClr="000000"/>
                </a:solidFill>
                <a:latin typeface="Symbol" pitchFamily="18" charset="2"/>
              </a:rPr>
              <a:t>n</a:t>
            </a:r>
            <a:endParaRPr lang="en-US" sz="2400" dirty="0">
              <a:solidFill>
                <a:sysClr val="windowText" lastClr="000000"/>
              </a:solidFill>
              <a:latin typeface="Symbol" pitchFamily="18" charset="2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901647" y="2921899"/>
            <a:ext cx="58189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/>
          <p:cNvSpPr/>
          <p:nvPr/>
        </p:nvSpPr>
        <p:spPr>
          <a:xfrm>
            <a:off x="1052283" y="2470597"/>
            <a:ext cx="725714" cy="1016000"/>
          </a:xfrm>
          <a:prstGeom prst="arc">
            <a:avLst>
              <a:gd name="adj1" fmla="val 13440676"/>
              <a:gd name="adj2" fmla="val 17211802"/>
            </a:avLst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08742" y="2223853"/>
            <a:ext cx="49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</a:t>
            </a:r>
            <a:r>
              <a:rPr lang="en-US" baseline="30000" dirty="0">
                <a:solidFill>
                  <a:srgbClr val="0000FF"/>
                </a:solidFill>
              </a:rPr>
              <a:t>-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78992" y="829830"/>
            <a:ext cx="61700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Metal-to-</a:t>
            </a:r>
            <a:r>
              <a:rPr lang="en-US" sz="2800" dirty="0" err="1"/>
              <a:t>Ligand</a:t>
            </a:r>
            <a:r>
              <a:rPr lang="en-US" sz="2800" dirty="0"/>
              <a:t> Charge Transfer (MLCT)</a:t>
            </a:r>
          </a:p>
          <a:p>
            <a:pPr lvl="0" algn="ctr"/>
            <a:r>
              <a:rPr lang="en-GB" sz="2400" dirty="0">
                <a:solidFill>
                  <a:prstClr val="black"/>
                </a:solidFill>
                <a:sym typeface="Symbol" pitchFamily="18" charset="2"/>
              </a:rPr>
              <a:t></a:t>
            </a:r>
            <a:r>
              <a:rPr lang="en-GB" sz="2400" baseline="-25000" dirty="0">
                <a:solidFill>
                  <a:prstClr val="black"/>
                </a:solidFill>
                <a:sym typeface="Symbol" pitchFamily="18" charset="2"/>
              </a:rPr>
              <a:t>max</a:t>
            </a:r>
            <a:r>
              <a:rPr lang="en-GB" sz="2400" dirty="0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300 – 1000 nm</a:t>
            </a:r>
            <a:endParaRPr lang="en-US" sz="28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431578" y="3795538"/>
            <a:ext cx="3908198" cy="2991477"/>
            <a:chOff x="431578" y="3795538"/>
            <a:chExt cx="3908198" cy="2991477"/>
          </a:xfrm>
        </p:grpSpPr>
        <p:graphicFrame>
          <p:nvGraphicFramePr>
            <p:cNvPr id="81921" name="Object 1"/>
            <p:cNvGraphicFramePr>
              <a:graphicFrameLocks noChangeAspect="1"/>
            </p:cNvGraphicFramePr>
            <p:nvPr/>
          </p:nvGraphicFramePr>
          <p:xfrm>
            <a:off x="431578" y="3795538"/>
            <a:ext cx="3908198" cy="29914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76" name="Graph" r:id="rId7" imgW="3823411" imgH="2926080" progId="Origin50.Graph">
                    <p:embed/>
                  </p:oleObj>
                </mc:Choice>
                <mc:Fallback>
                  <p:oleObj name="Graph" r:id="rId7" imgW="3823411" imgH="2926080" progId="Origin50.Graph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578" y="3795538"/>
                          <a:ext cx="3908198" cy="29914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0" name="Straight Arrow Connector 29"/>
            <p:cNvCxnSpPr/>
            <p:nvPr/>
          </p:nvCxnSpPr>
          <p:spPr>
            <a:xfrm flipH="1">
              <a:off x="2730236" y="5399314"/>
              <a:ext cx="56507" cy="47305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2598057" y="4971535"/>
              <a:ext cx="889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MLCT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>
              <a:off x="1518294" y="4557486"/>
              <a:ext cx="310506" cy="3496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1810415" y="4245822"/>
              <a:ext cx="9076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latin typeface="Symbol" pitchFamily="18" charset="2"/>
                </a:rPr>
                <a:t>p</a:t>
              </a:r>
              <a:r>
                <a:rPr lang="en-US" sz="2400" b="1" dirty="0"/>
                <a:t> -</a:t>
              </a:r>
              <a:r>
                <a:rPr lang="el-GR" sz="2400" b="1" dirty="0"/>
                <a:t> </a:t>
              </a:r>
              <a:r>
                <a:rPr lang="en-US" sz="2400" b="1" dirty="0">
                  <a:latin typeface="Symbol" pitchFamily="18" charset="2"/>
                </a:rPr>
                <a:t>p</a:t>
              </a:r>
              <a:r>
                <a:rPr lang="en-US" sz="2400" b="1" dirty="0"/>
                <a:t>*</a:t>
              </a:r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 flipV="1">
            <a:off x="6981371" y="2500650"/>
            <a:ext cx="3798" cy="136015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050015" y="4219182"/>
            <a:ext cx="504283" cy="517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68677" y="4233212"/>
            <a:ext cx="1134320" cy="517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 + 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590972" y="3724937"/>
            <a:ext cx="667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baseline="-25000" dirty="0"/>
              <a:t>2g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517281" y="1452684"/>
            <a:ext cx="577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e</a:t>
            </a:r>
            <a:r>
              <a:rPr lang="en-US" sz="2400" b="1" baseline="-25000" dirty="0" err="1"/>
              <a:t>g</a:t>
            </a:r>
            <a:endParaRPr lang="en-US" sz="2400" b="1" baseline="-25000" dirty="0"/>
          </a:p>
        </p:txBody>
      </p:sp>
      <p:sp>
        <p:nvSpPr>
          <p:cNvPr id="43" name="TextBox 42"/>
          <p:cNvSpPr txBox="1"/>
          <p:nvPr/>
        </p:nvSpPr>
        <p:spPr>
          <a:xfrm>
            <a:off x="7872500" y="4214839"/>
            <a:ext cx="589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576458" y="2204792"/>
            <a:ext cx="486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ymbol" pitchFamily="18" charset="2"/>
              </a:rPr>
              <a:t>p</a:t>
            </a:r>
            <a:r>
              <a:rPr lang="en-US" sz="2400" b="1" baseline="30000" dirty="0"/>
              <a:t>*</a:t>
            </a:r>
          </a:p>
        </p:txBody>
      </p:sp>
      <p:graphicFrame>
        <p:nvGraphicFramePr>
          <p:cNvPr id="81929" name="Object 9"/>
          <p:cNvGraphicFramePr>
            <a:graphicFrameLocks noChangeAspect="1"/>
          </p:cNvGraphicFramePr>
          <p:nvPr/>
        </p:nvGraphicFramePr>
        <p:xfrm>
          <a:off x="2643955" y="1995020"/>
          <a:ext cx="1581150" cy="168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7" name="CS ChemDraw Drawing" r:id="rId9" imgW="1581358" imgH="1683720" progId="ChemDraw.Document.6.0">
                  <p:embed/>
                </p:oleObj>
              </mc:Choice>
              <mc:Fallback>
                <p:oleObj name="CS ChemDraw Drawing" r:id="rId9" imgW="1581358" imgH="1683720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955" y="1995020"/>
                        <a:ext cx="1581150" cy="168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27" grpId="0" animBg="1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838" name="Object 6"/>
          <p:cNvGraphicFramePr>
            <a:graphicFrameLocks noChangeAspect="1"/>
          </p:cNvGraphicFramePr>
          <p:nvPr/>
        </p:nvGraphicFramePr>
        <p:xfrm>
          <a:off x="4409813" y="2158448"/>
          <a:ext cx="3772354" cy="226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50" name="CS ChemDraw Drawing" r:id="rId4" imgW="3032242" imgH="1817910" progId="ChemDraw.Document.6.0">
                  <p:embed/>
                </p:oleObj>
              </mc:Choice>
              <mc:Fallback>
                <p:oleObj name="CS ChemDraw Drawing" r:id="rId4" imgW="3032242" imgH="1817910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9813" y="2158448"/>
                        <a:ext cx="3772354" cy="2261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1180" y="6356350"/>
            <a:ext cx="635620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Types of Molecular Transitions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92136" y="5240286"/>
            <a:ext cx="520301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err="1"/>
              <a:t>Ligand</a:t>
            </a:r>
            <a:r>
              <a:rPr lang="en-US" sz="2400" dirty="0"/>
              <a:t> with high E lone pairs (S or Se)</a:t>
            </a:r>
          </a:p>
          <a:p>
            <a:pPr marL="6350" lvl="1">
              <a:lnSpc>
                <a:spcPct val="80000"/>
              </a:lnSpc>
              <a:buFont typeface="Arial" pitchFamily="34" charset="0"/>
              <a:buChar char="•"/>
            </a:pPr>
            <a:endParaRPr lang="en-US" sz="2400" dirty="0"/>
          </a:p>
          <a:p>
            <a:pPr marL="6350"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/>
              <a:t> Metal with low-lying empty </a:t>
            </a:r>
            <a:r>
              <a:rPr lang="en-US" sz="2400" dirty="0" err="1"/>
              <a:t>orbitals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1478992" y="829830"/>
            <a:ext cx="61700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Ligand</a:t>
            </a:r>
            <a:r>
              <a:rPr lang="en-US" sz="2800" dirty="0"/>
              <a:t>-to-Metal Charge Transfer (LMCT)</a:t>
            </a:r>
          </a:p>
          <a:p>
            <a:pPr lvl="0" algn="ctr"/>
            <a:r>
              <a:rPr lang="en-GB" sz="2400" dirty="0">
                <a:solidFill>
                  <a:prstClr val="black"/>
                </a:solidFill>
                <a:sym typeface="Symbol" pitchFamily="18" charset="2"/>
              </a:rPr>
              <a:t></a:t>
            </a:r>
            <a:r>
              <a:rPr lang="en-GB" sz="2400" baseline="-25000" dirty="0">
                <a:solidFill>
                  <a:prstClr val="black"/>
                </a:solidFill>
                <a:sym typeface="Symbol" pitchFamily="18" charset="2"/>
              </a:rPr>
              <a:t>max</a:t>
            </a:r>
            <a:r>
              <a:rPr lang="en-GB" sz="2400" dirty="0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300 – 1000 nm</a:t>
            </a:r>
            <a:endParaRPr lang="en-US" sz="2800" dirty="0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6513029" y="2266171"/>
            <a:ext cx="0" cy="182880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81673" y="4453353"/>
            <a:ext cx="504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800335" y="4467383"/>
            <a:ext cx="1134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 + 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122630" y="2914100"/>
            <a:ext cx="667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baseline="-25000" dirty="0"/>
              <a:t>2g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048939" y="1962621"/>
            <a:ext cx="577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e</a:t>
            </a:r>
            <a:r>
              <a:rPr lang="en-US" sz="2400" b="1" baseline="-25000" dirty="0" err="1"/>
              <a:t>g</a:t>
            </a:r>
            <a:endParaRPr lang="en-US" sz="2400" b="1" baseline="-25000" dirty="0"/>
          </a:p>
        </p:txBody>
      </p:sp>
      <p:sp>
        <p:nvSpPr>
          <p:cNvPr id="43" name="TextBox 42"/>
          <p:cNvSpPr txBox="1"/>
          <p:nvPr/>
        </p:nvSpPr>
        <p:spPr>
          <a:xfrm>
            <a:off x="7607354" y="4449010"/>
            <a:ext cx="589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108116" y="3991961"/>
            <a:ext cx="486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ymbol" pitchFamily="18" charset="2"/>
              </a:rPr>
              <a:t>p</a:t>
            </a:r>
            <a:endParaRPr lang="en-US" sz="2400" b="1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490644" y="2486714"/>
            <a:ext cx="3144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Mn-O</a:t>
            </a:r>
            <a:r>
              <a:rPr lang="en-US" sz="2800" b="1" baseline="-25000" dirty="0"/>
              <a:t>4</a:t>
            </a:r>
            <a:r>
              <a:rPr lang="en-US" sz="2800" b="1" baseline="30000" dirty="0"/>
              <a:t>-</a:t>
            </a:r>
          </a:p>
          <a:p>
            <a:pPr algn="ctr"/>
            <a:r>
              <a:rPr lang="en-US" sz="2800" dirty="0"/>
              <a:t>O</a:t>
            </a:r>
            <a:r>
              <a:rPr lang="en-US" sz="2800" baseline="30000" dirty="0"/>
              <a:t>2-</a:t>
            </a:r>
            <a:r>
              <a:rPr lang="en-US" sz="2800" dirty="0"/>
              <a:t> (</a:t>
            </a:r>
            <a:r>
              <a:rPr lang="en-US" sz="2800" dirty="0">
                <a:latin typeface="Symbol" pitchFamily="18" charset="2"/>
              </a:rPr>
              <a:t>p</a:t>
            </a:r>
            <a:r>
              <a:rPr lang="en-US" sz="2800" dirty="0"/>
              <a:t>)  </a:t>
            </a:r>
            <a:r>
              <a:rPr lang="en-US" sz="2800" dirty="0">
                <a:sym typeface="Wingdings"/>
              </a:rPr>
              <a:t>  </a:t>
            </a:r>
            <a:r>
              <a:rPr lang="en-US" sz="2800" dirty="0"/>
              <a:t>Mn</a:t>
            </a:r>
            <a:r>
              <a:rPr lang="en-US" sz="2800" baseline="30000" dirty="0"/>
              <a:t>7+</a:t>
            </a:r>
            <a:endParaRPr lang="en-US" sz="2800" dirty="0"/>
          </a:p>
          <a:p>
            <a:pPr algn="ctr"/>
            <a:r>
              <a:rPr lang="en-US" sz="2800" dirty="0"/>
              <a:t>Purple</a:t>
            </a:r>
          </a:p>
        </p:txBody>
      </p:sp>
      <p:sp>
        <p:nvSpPr>
          <p:cNvPr id="36" name="Arc 35"/>
          <p:cNvSpPr/>
          <p:nvPr/>
        </p:nvSpPr>
        <p:spPr>
          <a:xfrm rot="5400000">
            <a:off x="1850625" y="2393592"/>
            <a:ext cx="432599" cy="432599"/>
          </a:xfrm>
          <a:prstGeom prst="arc">
            <a:avLst>
              <a:gd name="adj1" fmla="val 4816858"/>
              <a:gd name="adj2" fmla="val 16371319"/>
            </a:avLst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921962" y="2072681"/>
            <a:ext cx="49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e</a:t>
            </a:r>
            <a:r>
              <a:rPr lang="en-US" baseline="30000" dirty="0">
                <a:solidFill>
                  <a:srgbClr val="008000"/>
                </a:solidFill>
              </a:rPr>
              <a:t>-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72298" y="4532379"/>
            <a:ext cx="3144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Cd</a:t>
            </a:r>
            <a:r>
              <a:rPr lang="en-US" sz="2800" b="1" dirty="0"/>
              <a:t>-S</a:t>
            </a:r>
            <a:endParaRPr lang="en-US" sz="2800" b="1" baseline="30000" dirty="0"/>
          </a:p>
          <a:p>
            <a:pPr algn="ctr"/>
            <a:r>
              <a:rPr lang="en-US" sz="2800" dirty="0"/>
              <a:t>S</a:t>
            </a:r>
            <a:r>
              <a:rPr lang="en-US" sz="2800" baseline="30000" dirty="0"/>
              <a:t>2-</a:t>
            </a:r>
            <a:r>
              <a:rPr lang="en-US" sz="2800" dirty="0"/>
              <a:t> (</a:t>
            </a:r>
            <a:r>
              <a:rPr lang="en-US" sz="2800" dirty="0">
                <a:latin typeface="Symbol" pitchFamily="18" charset="2"/>
              </a:rPr>
              <a:t>p</a:t>
            </a:r>
            <a:r>
              <a:rPr lang="en-US" sz="2800" dirty="0"/>
              <a:t>)  </a:t>
            </a:r>
            <a:r>
              <a:rPr lang="en-US" sz="2800" dirty="0">
                <a:sym typeface="Wingdings"/>
              </a:rPr>
              <a:t>  </a:t>
            </a:r>
            <a:r>
              <a:rPr lang="en-US" sz="2800" dirty="0"/>
              <a:t>Cd</a:t>
            </a:r>
            <a:r>
              <a:rPr lang="en-US" sz="2800" baseline="30000" dirty="0"/>
              <a:t>2+</a:t>
            </a:r>
            <a:endParaRPr lang="en-US" sz="2800" dirty="0"/>
          </a:p>
          <a:p>
            <a:pPr algn="ctr"/>
            <a:r>
              <a:rPr lang="en-US" sz="2800" dirty="0"/>
              <a:t>Yellow</a:t>
            </a:r>
          </a:p>
        </p:txBody>
      </p:sp>
      <p:sp>
        <p:nvSpPr>
          <p:cNvPr id="46" name="Arc 45"/>
          <p:cNvSpPr/>
          <p:nvPr/>
        </p:nvSpPr>
        <p:spPr>
          <a:xfrm rot="5400000">
            <a:off x="1899162" y="4449330"/>
            <a:ext cx="355620" cy="355620"/>
          </a:xfrm>
          <a:prstGeom prst="arc">
            <a:avLst>
              <a:gd name="adj1" fmla="val 4816858"/>
              <a:gd name="adj2" fmla="val 16371319"/>
            </a:avLst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910797" y="4129497"/>
            <a:ext cx="49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e</a:t>
            </a:r>
            <a:r>
              <a:rPr lang="en-US" baseline="30000" dirty="0">
                <a:solidFill>
                  <a:srgbClr val="008000"/>
                </a:solidFill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6" grpId="0" animBg="1"/>
      <p:bldP spid="37" grpId="0"/>
      <p:bldP spid="44" grpId="0"/>
      <p:bldP spid="46" grpId="0" animBg="1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Types of Molecular Transitions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78992" y="829830"/>
            <a:ext cx="61700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Metal-to-Metal Charge Transfer (MMCT)</a:t>
            </a:r>
          </a:p>
          <a:p>
            <a:pPr lvl="0" algn="ctr"/>
            <a:r>
              <a:rPr lang="en-GB" sz="2400" dirty="0">
                <a:solidFill>
                  <a:prstClr val="black"/>
                </a:solidFill>
                <a:sym typeface="Symbol" pitchFamily="18" charset="2"/>
              </a:rPr>
              <a:t></a:t>
            </a:r>
            <a:r>
              <a:rPr lang="en-GB" sz="2400" baseline="-25000" dirty="0">
                <a:solidFill>
                  <a:prstClr val="black"/>
                </a:solidFill>
                <a:sym typeface="Symbol" pitchFamily="18" charset="2"/>
              </a:rPr>
              <a:t>max</a:t>
            </a:r>
            <a:r>
              <a:rPr lang="en-GB" sz="2400" dirty="0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300 – 800 nm</a:t>
            </a:r>
            <a:endParaRPr lang="en-US" sz="28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4542746" y="1836820"/>
            <a:ext cx="3483656" cy="2520868"/>
            <a:chOff x="754517" y="3534991"/>
            <a:chExt cx="3338512" cy="3128872"/>
          </a:xfrm>
        </p:grpSpPr>
        <p:pic>
          <p:nvPicPr>
            <p:cNvPr id="79873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4517" y="3534991"/>
              <a:ext cx="3338512" cy="3128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1" name="Straight Arrow Connector 20"/>
            <p:cNvCxnSpPr/>
            <p:nvPr/>
          </p:nvCxnSpPr>
          <p:spPr>
            <a:xfrm flipH="1" flipV="1">
              <a:off x="2786743" y="4122056"/>
              <a:ext cx="130629" cy="1132114"/>
            </a:xfrm>
            <a:prstGeom prst="straightConnector1">
              <a:avLst/>
            </a:prstGeom>
            <a:ln w="28575">
              <a:solidFill>
                <a:srgbClr val="CC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2394857" y="5218278"/>
              <a:ext cx="10405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CC00CC"/>
                  </a:solidFill>
                </a:rPr>
                <a:t>MMCT</a:t>
              </a:r>
            </a:p>
          </p:txBody>
        </p:sp>
      </p:grp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5717" y="1638373"/>
            <a:ext cx="2039712" cy="259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Arc 28"/>
          <p:cNvSpPr/>
          <p:nvPr/>
        </p:nvSpPr>
        <p:spPr>
          <a:xfrm>
            <a:off x="1734454" y="2591833"/>
            <a:ext cx="725714" cy="1016000"/>
          </a:xfrm>
          <a:prstGeom prst="arc">
            <a:avLst>
              <a:gd name="adj1" fmla="val 7123609"/>
              <a:gd name="adj2" fmla="val 14963688"/>
            </a:avLst>
          </a:prstGeom>
          <a:ln w="28575">
            <a:solidFill>
              <a:srgbClr val="CC00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415142" y="2896631"/>
            <a:ext cx="49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e</a:t>
            </a:r>
            <a:r>
              <a:rPr lang="en-US" baseline="30000" dirty="0">
                <a:solidFill>
                  <a:srgbClr val="CC00CC"/>
                </a:solidFill>
              </a:rPr>
              <a:t>-</a:t>
            </a:r>
          </a:p>
        </p:txBody>
      </p:sp>
      <p:graphicFrame>
        <p:nvGraphicFramePr>
          <p:cNvPr id="79875" name="Object 3"/>
          <p:cNvGraphicFramePr>
            <a:graphicFrameLocks noChangeAspect="1"/>
          </p:cNvGraphicFramePr>
          <p:nvPr/>
        </p:nvGraphicFramePr>
        <p:xfrm>
          <a:off x="2461850" y="4413443"/>
          <a:ext cx="3749905" cy="198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7" name="CS ChemDraw Drawing" r:id="rId6" imgW="3405566" imgH="1988280" progId="ChemDraw.Document.6.0">
                  <p:embed/>
                </p:oleObj>
              </mc:Choice>
              <mc:Fallback>
                <p:oleObj name="CS ChemDraw Drawing" r:id="rId6" imgW="3405566" imgH="1988280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1850" y="4413443"/>
                        <a:ext cx="3749905" cy="198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451597" y="5842476"/>
            <a:ext cx="504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</a:t>
            </a:r>
            <a:r>
              <a:rPr lang="en-US" sz="2000" b="1" baseline="30000" dirty="0"/>
              <a:t>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04201" y="6497431"/>
            <a:ext cx="1134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</a:t>
            </a:r>
            <a:r>
              <a:rPr lang="en-US" sz="2000" b="1" baseline="30000" dirty="0"/>
              <a:t>1</a:t>
            </a:r>
            <a:r>
              <a:rPr lang="en-US" sz="2000" b="1" dirty="0"/>
              <a:t> + 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24568" y="5838761"/>
            <a:ext cx="504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</a:t>
            </a:r>
            <a:r>
              <a:rPr lang="en-US" sz="2000" b="1" baseline="30000" dirty="0"/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01609" y="6504691"/>
            <a:ext cx="1134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</a:t>
            </a:r>
            <a:r>
              <a:rPr lang="en-US" sz="2000" b="1" baseline="30000" dirty="0"/>
              <a:t>2</a:t>
            </a:r>
            <a:r>
              <a:rPr lang="en-US" sz="2000" b="1" dirty="0"/>
              <a:t> + L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281356" y="4918041"/>
            <a:ext cx="0" cy="769258"/>
          </a:xfrm>
          <a:prstGeom prst="straightConnector1">
            <a:avLst/>
          </a:prstGeom>
          <a:ln w="28575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002972" y="330271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10229" y="2322995"/>
            <a:ext cx="319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III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30118" y="5560542"/>
            <a:ext cx="471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</a:t>
            </a:r>
            <a:r>
              <a:rPr lang="en-US" sz="1400" b="1" baseline="-25000" dirty="0"/>
              <a:t>2g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012186" y="4269598"/>
            <a:ext cx="478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e</a:t>
            </a:r>
            <a:r>
              <a:rPr lang="en-US" sz="1400" b="1" baseline="-25000" dirty="0" err="1"/>
              <a:t>g</a:t>
            </a:r>
            <a:endParaRPr lang="en-US" sz="1400" b="1" baseline="-25000" dirty="0"/>
          </a:p>
        </p:txBody>
      </p:sp>
      <p:sp>
        <p:nvSpPr>
          <p:cNvPr id="43" name="TextBox 42"/>
          <p:cNvSpPr txBox="1"/>
          <p:nvPr/>
        </p:nvSpPr>
        <p:spPr>
          <a:xfrm>
            <a:off x="5189736" y="6014025"/>
            <a:ext cx="471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</a:t>
            </a:r>
            <a:r>
              <a:rPr lang="en-US" sz="1400" b="1" baseline="-25000" dirty="0"/>
              <a:t>2g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127200" y="4723081"/>
            <a:ext cx="478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e</a:t>
            </a:r>
            <a:r>
              <a:rPr lang="en-US" sz="1400" b="1" baseline="-25000" dirty="0" err="1"/>
              <a:t>g</a:t>
            </a:r>
            <a:endParaRPr lang="en-US" sz="1400" b="1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53" name="Object 5"/>
          <p:cNvGraphicFramePr>
            <a:graphicFrameLocks noChangeAspect="1"/>
          </p:cNvGraphicFramePr>
          <p:nvPr/>
        </p:nvGraphicFramePr>
        <p:xfrm>
          <a:off x="555230" y="941628"/>
          <a:ext cx="4462819" cy="2841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6" name="CS ChemDraw Drawing" r:id="rId3" imgW="3715138" imgH="2364930" progId="ChemDraw.Document.6.0">
                  <p:embed/>
                </p:oleObj>
              </mc:Choice>
              <mc:Fallback>
                <p:oleObj name="CS ChemDraw Drawing" r:id="rId3" imgW="3715138" imgH="2364930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230" y="941628"/>
                        <a:ext cx="4462819" cy="28417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Types of Molecular Transitions</a:t>
            </a:r>
          </a:p>
        </p:txBody>
      </p:sp>
      <p:graphicFrame>
        <p:nvGraphicFramePr>
          <p:cNvPr id="78851" name="Object 3"/>
          <p:cNvGraphicFramePr>
            <a:graphicFrameLocks noChangeAspect="1"/>
          </p:cNvGraphicFramePr>
          <p:nvPr/>
        </p:nvGraphicFramePr>
        <p:xfrm>
          <a:off x="5363413" y="1517680"/>
          <a:ext cx="3020060" cy="338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7" name="CS ChemDraw Drawing" r:id="rId5" imgW="2214010" imgH="3387690" progId="ChemDraw.Document.6.0">
                  <p:embed/>
                </p:oleObj>
              </mc:Choice>
              <mc:Fallback>
                <p:oleObj name="CS ChemDraw Drawing" r:id="rId5" imgW="2214010" imgH="3387690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3413" y="1517680"/>
                        <a:ext cx="3020060" cy="338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Arrow Connector 20"/>
          <p:cNvCxnSpPr/>
          <p:nvPr/>
        </p:nvCxnSpPr>
        <p:spPr>
          <a:xfrm flipV="1">
            <a:off x="6780332" y="2765772"/>
            <a:ext cx="0" cy="1560799"/>
          </a:xfrm>
          <a:prstGeom prst="straightConnector1">
            <a:avLst/>
          </a:prstGeom>
          <a:ln w="28575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637513" y="2776644"/>
            <a:ext cx="0" cy="11301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914446" y="2776644"/>
            <a:ext cx="0" cy="2032001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130027" y="3761473"/>
            <a:ext cx="47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</a:t>
            </a:r>
            <a:r>
              <a:rPr lang="en-US" sz="1600" b="1" baseline="-25000" dirty="0"/>
              <a:t>2g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23246" y="2492831"/>
            <a:ext cx="478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e</a:t>
            </a:r>
            <a:r>
              <a:rPr lang="en-US" sz="1600" b="1" baseline="-25000" dirty="0" err="1"/>
              <a:t>g</a:t>
            </a:r>
            <a:endParaRPr lang="en-US" sz="1600" b="1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6294356" y="1808891"/>
            <a:ext cx="478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e</a:t>
            </a:r>
            <a:r>
              <a:rPr lang="en-US" sz="1600" b="1" baseline="-25000" dirty="0" err="1"/>
              <a:t>g</a:t>
            </a:r>
            <a:endParaRPr lang="en-US" sz="1600" b="1" baseline="-25000" dirty="0"/>
          </a:p>
        </p:txBody>
      </p:sp>
      <p:sp>
        <p:nvSpPr>
          <p:cNvPr id="34" name="TextBox 33"/>
          <p:cNvSpPr txBox="1"/>
          <p:nvPr/>
        </p:nvSpPr>
        <p:spPr>
          <a:xfrm>
            <a:off x="6267686" y="4203799"/>
            <a:ext cx="47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</a:t>
            </a:r>
            <a:r>
              <a:rPr lang="en-US" sz="1600" b="1" baseline="-25000" dirty="0"/>
              <a:t>2g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16667" y="4657282"/>
            <a:ext cx="47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ymbol" pitchFamily="18" charset="2"/>
              </a:rPr>
              <a:t>p</a:t>
            </a:r>
            <a:endParaRPr lang="en-US" sz="1600" b="1" baseline="-25000" dirty="0">
              <a:latin typeface="Symbol" pitchFamily="18" charset="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12949" y="1375107"/>
            <a:ext cx="47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ymbol" pitchFamily="18" charset="2"/>
              </a:rPr>
              <a:t>p</a:t>
            </a:r>
            <a:r>
              <a:rPr lang="en-US" sz="1600" b="1" baseline="30000" dirty="0">
                <a:latin typeface="Symbol" pitchFamily="18" charset="2"/>
              </a:rPr>
              <a:t>*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406651" y="3355746"/>
            <a:ext cx="504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</a:t>
            </a:r>
            <a:r>
              <a:rPr lang="en-US" sz="2000" b="1" baseline="30000" dirty="0"/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148466" y="5003160"/>
            <a:ext cx="1501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</a:t>
            </a:r>
            <a:r>
              <a:rPr lang="en-US" sz="2000" b="1" baseline="30000" dirty="0"/>
              <a:t>1</a:t>
            </a:r>
            <a:r>
              <a:rPr lang="en-US" sz="2000" b="1" dirty="0"/>
              <a:t> + M</a:t>
            </a:r>
            <a:r>
              <a:rPr lang="en-US" sz="2000" b="1" baseline="30000" dirty="0"/>
              <a:t>2</a:t>
            </a:r>
            <a:r>
              <a:rPr lang="en-US" sz="2000" b="1" dirty="0"/>
              <a:t> + L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820979" y="3786929"/>
            <a:ext cx="504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</a:t>
            </a:r>
            <a:r>
              <a:rPr lang="en-US" sz="2000" b="1" baseline="30000" dirty="0"/>
              <a:t>2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7059412" y="1583464"/>
            <a:ext cx="0" cy="2310781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613305" y="3852006"/>
            <a:ext cx="4452935" cy="2971032"/>
            <a:chOff x="55755" y="3852006"/>
            <a:chExt cx="4452935" cy="2971032"/>
          </a:xfrm>
        </p:grpSpPr>
        <p:grpSp>
          <p:nvGrpSpPr>
            <p:cNvPr id="44" name="Group 43"/>
            <p:cNvGrpSpPr/>
            <p:nvPr/>
          </p:nvGrpSpPr>
          <p:grpSpPr>
            <a:xfrm>
              <a:off x="55755" y="3852006"/>
              <a:ext cx="4452935" cy="2971032"/>
              <a:chOff x="3555585" y="3878833"/>
              <a:chExt cx="4452935" cy="2971032"/>
            </a:xfrm>
          </p:grpSpPr>
          <p:pic>
            <p:nvPicPr>
              <p:cNvPr id="45" name="Picture 10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980711" y="3878833"/>
                <a:ext cx="4004188" cy="2353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6581112" y="6168980"/>
                <a:ext cx="7083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600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870628" y="6173273"/>
                <a:ext cx="7083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500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147264" y="6177566"/>
                <a:ext cx="7083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400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300182" y="6175596"/>
                <a:ext cx="7083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700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411023" y="6175596"/>
                <a:ext cx="7083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300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6396073" y="4750218"/>
                <a:ext cx="54534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</a:rPr>
                  <a:t>MC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426877" y="4913835"/>
                <a:ext cx="78226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00FF"/>
                    </a:solidFill>
                    <a:cs typeface="Arial" pitchFamily="34" charset="0"/>
                  </a:rPr>
                  <a:t>LMCT</a:t>
                </a:r>
                <a:endParaRPr lang="en-US" sz="20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3976012" y="4573636"/>
                <a:ext cx="77912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8000"/>
                    </a:solidFill>
                  </a:rPr>
                  <a:t>MLCT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563415" y="6480533"/>
                <a:ext cx="27904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Wavelength (nm)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6200000">
                <a:off x="2947138" y="4919731"/>
                <a:ext cx="15862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Absorption</a:t>
                </a:r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1751896" y="5237163"/>
              <a:ext cx="89768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C00CC"/>
                  </a:solidFill>
                </a:rPr>
                <a:t>MMCT</a:t>
              </a:r>
            </a:p>
          </p:txBody>
        </p:sp>
      </p:grpSp>
      <p:sp>
        <p:nvSpPr>
          <p:cNvPr id="59" name="Arc 58"/>
          <p:cNvSpPr/>
          <p:nvPr/>
        </p:nvSpPr>
        <p:spPr>
          <a:xfrm rot="5400000">
            <a:off x="2622069" y="1523909"/>
            <a:ext cx="725714" cy="1858304"/>
          </a:xfrm>
          <a:prstGeom prst="arc">
            <a:avLst>
              <a:gd name="adj1" fmla="val 6489668"/>
              <a:gd name="adj2" fmla="val 14963688"/>
            </a:avLst>
          </a:prstGeom>
          <a:ln w="28575">
            <a:solidFill>
              <a:srgbClr val="CC00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741782" y="1714593"/>
            <a:ext cx="493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C00CC"/>
                </a:solidFill>
              </a:rPr>
              <a:t>e</a:t>
            </a:r>
            <a:r>
              <a:rPr lang="en-US" sz="2000" b="1" baseline="30000" dirty="0">
                <a:solidFill>
                  <a:srgbClr val="CC00CC"/>
                </a:solidFill>
              </a:rPr>
              <a:t>-</a:t>
            </a:r>
          </a:p>
        </p:txBody>
      </p:sp>
      <p:sp>
        <p:nvSpPr>
          <p:cNvPr id="61" name="Arc 60"/>
          <p:cNvSpPr/>
          <p:nvPr/>
        </p:nvSpPr>
        <p:spPr>
          <a:xfrm rot="3127610">
            <a:off x="3894501" y="1865627"/>
            <a:ext cx="263499" cy="432599"/>
          </a:xfrm>
          <a:prstGeom prst="arc">
            <a:avLst>
              <a:gd name="adj1" fmla="val 4816858"/>
              <a:gd name="adj2" fmla="val 16371319"/>
            </a:avLst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3828821" y="1593182"/>
            <a:ext cx="493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</a:rPr>
              <a:t>e</a:t>
            </a:r>
            <a:r>
              <a:rPr lang="en-US" sz="2000" b="1" baseline="30000" dirty="0">
                <a:solidFill>
                  <a:srgbClr val="008000"/>
                </a:solidFill>
              </a:rPr>
              <a:t>-</a:t>
            </a:r>
          </a:p>
        </p:txBody>
      </p:sp>
      <p:sp>
        <p:nvSpPr>
          <p:cNvPr id="63" name="Arc 62"/>
          <p:cNvSpPr/>
          <p:nvPr/>
        </p:nvSpPr>
        <p:spPr>
          <a:xfrm>
            <a:off x="1193180" y="2325629"/>
            <a:ext cx="1152520" cy="1644204"/>
          </a:xfrm>
          <a:prstGeom prst="arc">
            <a:avLst>
              <a:gd name="adj1" fmla="val 10398354"/>
              <a:gd name="adj2" fmla="val 16606192"/>
            </a:avLst>
          </a:prstGeom>
          <a:ln w="28575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198316" y="2123492"/>
            <a:ext cx="493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e</a:t>
            </a:r>
            <a:r>
              <a:rPr lang="en-US" sz="2000" b="1" baseline="30000" dirty="0">
                <a:solidFill>
                  <a:srgbClr val="0000FF"/>
                </a:solidFill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  <p:bldP spid="61" grpId="0" animBg="1"/>
      <p:bldP spid="62" grpId="0"/>
      <p:bldP spid="63" grpId="0" animBg="1"/>
      <p:bldP spid="6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Object 7"/>
          <p:cNvGraphicFramePr>
            <a:graphicFrameLocks noChangeAspect="1"/>
          </p:cNvGraphicFramePr>
          <p:nvPr/>
        </p:nvGraphicFramePr>
        <p:xfrm>
          <a:off x="5486400" y="38100"/>
          <a:ext cx="2057400" cy="219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4" name="CS ChemDraw Drawing" r:id="rId3" imgW="3420964" imgH="3654180" progId="ChemDraw.Document.6.0">
                  <p:embed/>
                </p:oleObj>
              </mc:Choice>
              <mc:Fallback>
                <p:oleObj name="CS ChemDraw Drawing" r:id="rId3" imgW="3420964" imgH="3654180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8100"/>
                        <a:ext cx="2057400" cy="219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/>
          <p:cNvSpPr/>
          <p:nvPr/>
        </p:nvSpPr>
        <p:spPr>
          <a:xfrm>
            <a:off x="5062646" y="-256476"/>
            <a:ext cx="3200400" cy="1650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Complete Diagram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8113" y="2098580"/>
            <a:ext cx="1212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σ</a:t>
            </a:r>
            <a:r>
              <a:rPr lang="en-US" sz="2800" dirty="0"/>
              <a:t> -</a:t>
            </a:r>
            <a:r>
              <a:rPr lang="el-GR" sz="2800" dirty="0"/>
              <a:t> </a:t>
            </a:r>
            <a:r>
              <a:rPr lang="en-US" sz="2800" dirty="0">
                <a:latin typeface="Symbol" pitchFamily="18" charset="2"/>
              </a:rPr>
              <a:t>p</a:t>
            </a:r>
            <a:r>
              <a:rPr lang="en-US" sz="2800" dirty="0"/>
              <a:t>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1539" y="2628225"/>
            <a:ext cx="1241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ymbol" pitchFamily="18" charset="2"/>
              </a:rPr>
              <a:t>p</a:t>
            </a:r>
            <a:r>
              <a:rPr lang="en-US" sz="2800" dirty="0"/>
              <a:t> -</a:t>
            </a:r>
            <a:r>
              <a:rPr lang="el-GR" sz="2800" dirty="0"/>
              <a:t> </a:t>
            </a:r>
            <a:r>
              <a:rPr lang="en-US" sz="2800" dirty="0">
                <a:latin typeface="Symbol" pitchFamily="18" charset="2"/>
              </a:rPr>
              <a:t>p</a:t>
            </a:r>
            <a:r>
              <a:rPr lang="en-US" sz="2800" dirty="0"/>
              <a:t>*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7886" y="3240432"/>
            <a:ext cx="141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/>
              <a:t> -</a:t>
            </a:r>
            <a:r>
              <a:rPr lang="el-GR" sz="2800" dirty="0"/>
              <a:t> </a:t>
            </a:r>
            <a:r>
              <a:rPr lang="en-US" sz="2800" dirty="0">
                <a:latin typeface="Symbol" pitchFamily="18" charset="2"/>
              </a:rPr>
              <a:t>p</a:t>
            </a:r>
            <a:r>
              <a:rPr lang="en-US" sz="2800" dirty="0"/>
              <a:t>*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98971" y="4433434"/>
            <a:ext cx="66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MC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19434" y="5589514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LMCT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19434" y="5015129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MLCT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76953" y="6162696"/>
            <a:ext cx="1107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MMCT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24121" y="1581908"/>
            <a:ext cx="120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σ</a:t>
            </a:r>
            <a:r>
              <a:rPr lang="en-US" sz="2800" dirty="0"/>
              <a:t> -</a:t>
            </a:r>
            <a:r>
              <a:rPr lang="el-GR" sz="2800" dirty="0"/>
              <a:t> σ</a:t>
            </a:r>
            <a:r>
              <a:rPr lang="en-US" sz="2800" dirty="0"/>
              <a:t>*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35271" y="3797287"/>
            <a:ext cx="1162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/>
              <a:t> -</a:t>
            </a:r>
            <a:r>
              <a:rPr lang="el-GR" sz="2800" dirty="0"/>
              <a:t> σ</a:t>
            </a:r>
            <a:r>
              <a:rPr lang="en-US" sz="2800" dirty="0"/>
              <a:t>*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94250" y="1103966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Transitions</a:t>
            </a:r>
          </a:p>
        </p:txBody>
      </p:sp>
      <p:graphicFrame>
        <p:nvGraphicFramePr>
          <p:cNvPr id="47" name="Object 5"/>
          <p:cNvGraphicFramePr>
            <a:graphicFrameLocks noChangeAspect="1"/>
          </p:cNvGraphicFramePr>
          <p:nvPr/>
        </p:nvGraphicFramePr>
        <p:xfrm>
          <a:off x="5232400" y="4356100"/>
          <a:ext cx="2057400" cy="219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5" name="CS ChemDraw Drawing" r:id="rId5" imgW="3420964" imgH="3654180" progId="ChemDraw.Document.6.0">
                  <p:embed/>
                </p:oleObj>
              </mc:Choice>
              <mc:Fallback>
                <p:oleObj name="CS ChemDraw Drawing" r:id="rId5" imgW="3420964" imgH="3654180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2400" y="4356100"/>
                        <a:ext cx="2057400" cy="219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"/>
          <p:cNvGraphicFramePr>
            <a:graphicFrameLocks noChangeAspect="1"/>
          </p:cNvGraphicFramePr>
          <p:nvPr/>
        </p:nvGraphicFramePr>
        <p:xfrm>
          <a:off x="5372100" y="2209800"/>
          <a:ext cx="2057400" cy="219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6" name="CS ChemDraw Drawing" r:id="rId7" imgW="3417992" imgH="3654180" progId="ChemDraw.Document.6.0">
                  <p:embed/>
                </p:oleObj>
              </mc:Choice>
              <mc:Fallback>
                <p:oleObj name="CS ChemDraw Drawing" r:id="rId7" imgW="3417992" imgH="3654180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2100" y="2209800"/>
                        <a:ext cx="2057400" cy="219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0" name="Line 4"/>
          <p:cNvSpPr>
            <a:spLocks noChangeShapeType="1"/>
          </p:cNvSpPr>
          <p:nvPr/>
        </p:nvSpPr>
        <p:spPr bwMode="auto">
          <a:xfrm flipV="1">
            <a:off x="4521937" y="2019093"/>
            <a:ext cx="0" cy="457127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5192498" y="6228672"/>
            <a:ext cx="219242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5116297" y="4076493"/>
            <a:ext cx="226862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Text Box 10"/>
          <p:cNvSpPr txBox="1">
            <a:spLocks noChangeArrowheads="1"/>
          </p:cNvSpPr>
          <p:nvPr/>
        </p:nvSpPr>
        <p:spPr bwMode="auto">
          <a:xfrm>
            <a:off x="4735297" y="6076272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</a:rPr>
              <a:t>E</a:t>
            </a:r>
            <a:r>
              <a:rPr lang="en-US" sz="2000" i="0" baseline="-250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55" name="Text Box 11"/>
          <p:cNvSpPr txBox="1">
            <a:spLocks noChangeArrowheads="1"/>
          </p:cNvSpPr>
          <p:nvPr/>
        </p:nvSpPr>
        <p:spPr bwMode="auto">
          <a:xfrm>
            <a:off x="4737154" y="3771693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</a:rPr>
              <a:t>E</a:t>
            </a:r>
            <a:r>
              <a:rPr lang="en-US" sz="2000" i="0" baseline="-250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56" name="Line 7"/>
          <p:cNvSpPr>
            <a:spLocks noChangeShapeType="1"/>
          </p:cNvSpPr>
          <p:nvPr/>
        </p:nvSpPr>
        <p:spPr bwMode="auto">
          <a:xfrm>
            <a:off x="5120950" y="1909442"/>
            <a:ext cx="226396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Text Box 11"/>
          <p:cNvSpPr txBox="1">
            <a:spLocks noChangeArrowheads="1"/>
          </p:cNvSpPr>
          <p:nvPr/>
        </p:nvSpPr>
        <p:spPr bwMode="auto">
          <a:xfrm>
            <a:off x="4741806" y="1693850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</a:rPr>
              <a:t>E</a:t>
            </a:r>
            <a:r>
              <a:rPr lang="en-US" sz="2000" i="0" baseline="-250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248293" y="2750630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Transitions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426150" y="3271823"/>
            <a:ext cx="1537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Electronic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5876678" y="4070195"/>
            <a:ext cx="0" cy="21633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6006776" y="1884556"/>
            <a:ext cx="0" cy="43450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5"/>
          <p:cNvSpPr txBox="1">
            <a:spLocks noChangeArrowheads="1"/>
          </p:cNvSpPr>
          <p:nvPr/>
        </p:nvSpPr>
        <p:spPr bwMode="auto">
          <a:xfrm rot="16200000">
            <a:off x="3776168" y="3841543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927834" y="4291229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MLCT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56086" y="2097432"/>
            <a:ext cx="141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/>
              <a:t> -</a:t>
            </a:r>
            <a:r>
              <a:rPr lang="el-GR" sz="2800" dirty="0"/>
              <a:t> </a:t>
            </a:r>
            <a:r>
              <a:rPr lang="en-US" sz="2800" dirty="0">
                <a:latin typeface="Symbol" pitchFamily="18" charset="2"/>
              </a:rPr>
              <a:t>p</a:t>
            </a:r>
            <a:r>
              <a:rPr lang="en-US" sz="2800" dirty="0"/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53" grpId="0" animBg="1"/>
      <p:bldP spid="54" grpId="0"/>
      <p:bldP spid="55" grpId="0"/>
      <p:bldP spid="56" grpId="0" animBg="1"/>
      <p:bldP spid="57" grpId="0"/>
      <p:bldP spid="58" grpId="0"/>
      <p:bldP spid="59" grpId="0"/>
      <p:bldP spid="33" grpId="0"/>
      <p:bldP spid="34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Object 7"/>
          <p:cNvGraphicFramePr>
            <a:graphicFrameLocks noChangeAspect="1"/>
          </p:cNvGraphicFramePr>
          <p:nvPr/>
        </p:nvGraphicFramePr>
        <p:xfrm>
          <a:off x="5486502" y="48819"/>
          <a:ext cx="2044700" cy="218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50" name="CS ChemDraw Drawing" r:id="rId3" imgW="3395031" imgH="3632850" progId="ChemDraw.Document.6.0">
                  <p:embed/>
                </p:oleObj>
              </mc:Choice>
              <mc:Fallback>
                <p:oleObj name="CS ChemDraw Drawing" r:id="rId3" imgW="3395031" imgH="3632850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502" y="48819"/>
                        <a:ext cx="2044700" cy="218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/>
          <p:cNvSpPr/>
          <p:nvPr/>
        </p:nvSpPr>
        <p:spPr>
          <a:xfrm>
            <a:off x="5062646" y="-256476"/>
            <a:ext cx="3200400" cy="1650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Complete Diagram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8113" y="2098580"/>
            <a:ext cx="1212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σ</a:t>
            </a:r>
            <a:r>
              <a:rPr lang="en-US" sz="2800" dirty="0"/>
              <a:t> -</a:t>
            </a:r>
            <a:r>
              <a:rPr lang="el-GR" sz="2800" dirty="0"/>
              <a:t> </a:t>
            </a:r>
            <a:r>
              <a:rPr lang="en-US" sz="2800" dirty="0">
                <a:latin typeface="Symbol" pitchFamily="18" charset="2"/>
              </a:rPr>
              <a:t>p</a:t>
            </a:r>
            <a:r>
              <a:rPr lang="en-US" sz="2800" dirty="0"/>
              <a:t>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1539" y="2628225"/>
            <a:ext cx="1241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ymbol" pitchFamily="18" charset="2"/>
              </a:rPr>
              <a:t>p</a:t>
            </a:r>
            <a:r>
              <a:rPr lang="en-US" sz="2800" dirty="0"/>
              <a:t> -</a:t>
            </a:r>
            <a:r>
              <a:rPr lang="el-GR" sz="2800" dirty="0"/>
              <a:t> </a:t>
            </a:r>
            <a:r>
              <a:rPr lang="en-US" sz="2800" dirty="0">
                <a:latin typeface="Symbol" pitchFamily="18" charset="2"/>
              </a:rPr>
              <a:t>p</a:t>
            </a:r>
            <a:r>
              <a:rPr lang="en-US" sz="2800" dirty="0"/>
              <a:t>*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7886" y="3240432"/>
            <a:ext cx="141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/>
              <a:t> -</a:t>
            </a:r>
            <a:r>
              <a:rPr lang="el-GR" sz="2800" dirty="0"/>
              <a:t> </a:t>
            </a:r>
            <a:r>
              <a:rPr lang="en-US" sz="2800" dirty="0">
                <a:latin typeface="Symbol" pitchFamily="18" charset="2"/>
              </a:rPr>
              <a:t>p</a:t>
            </a:r>
            <a:r>
              <a:rPr lang="en-US" sz="2800" dirty="0"/>
              <a:t>*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98971" y="4433434"/>
            <a:ext cx="66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MC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19434" y="5589514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LMCT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19434" y="5015129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MLCT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76953" y="6162696"/>
            <a:ext cx="1107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MMCT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24121" y="1581908"/>
            <a:ext cx="120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σ</a:t>
            </a:r>
            <a:r>
              <a:rPr lang="en-US" sz="2800" dirty="0"/>
              <a:t> -</a:t>
            </a:r>
            <a:r>
              <a:rPr lang="el-GR" sz="2800" dirty="0"/>
              <a:t> σ</a:t>
            </a:r>
            <a:r>
              <a:rPr lang="en-US" sz="2800" dirty="0"/>
              <a:t>*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35271" y="3797287"/>
            <a:ext cx="1162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/>
              <a:t> -</a:t>
            </a:r>
            <a:r>
              <a:rPr lang="el-GR" sz="2800" dirty="0"/>
              <a:t> σ</a:t>
            </a:r>
            <a:r>
              <a:rPr lang="en-US" sz="2800" dirty="0"/>
              <a:t>*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94250" y="1103966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Transitions</a:t>
            </a:r>
          </a:p>
        </p:txBody>
      </p:sp>
      <p:graphicFrame>
        <p:nvGraphicFramePr>
          <p:cNvPr id="47" name="Object 5"/>
          <p:cNvGraphicFramePr>
            <a:graphicFrameLocks noChangeAspect="1"/>
          </p:cNvGraphicFramePr>
          <p:nvPr/>
        </p:nvGraphicFramePr>
        <p:xfrm>
          <a:off x="5226273" y="4368373"/>
          <a:ext cx="2044313" cy="2186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51" name="CS ChemDraw Drawing" r:id="rId5" imgW="3395031" imgH="3632850" progId="ChemDraw.Document.6.0">
                  <p:embed/>
                </p:oleObj>
              </mc:Choice>
              <mc:Fallback>
                <p:oleObj name="CS ChemDraw Drawing" r:id="rId5" imgW="3395031" imgH="3632850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6273" y="4368373"/>
                        <a:ext cx="2044313" cy="21867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6"/>
          <p:cNvGraphicFramePr>
            <a:graphicFrameLocks noChangeAspect="1"/>
          </p:cNvGraphicFramePr>
          <p:nvPr/>
        </p:nvGraphicFramePr>
        <p:xfrm>
          <a:off x="5367673" y="2212700"/>
          <a:ext cx="2044700" cy="218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52" name="CS ChemDraw Drawing" r:id="rId6" imgW="3395031" imgH="3632850" progId="ChemDraw.Document.6.0">
                  <p:embed/>
                </p:oleObj>
              </mc:Choice>
              <mc:Fallback>
                <p:oleObj name="CS ChemDraw Drawing" r:id="rId6" imgW="3395031" imgH="3632850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7673" y="2212700"/>
                        <a:ext cx="2044700" cy="218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0" name="Line 4"/>
          <p:cNvSpPr>
            <a:spLocks noChangeShapeType="1"/>
          </p:cNvSpPr>
          <p:nvPr/>
        </p:nvSpPr>
        <p:spPr bwMode="auto">
          <a:xfrm flipV="1">
            <a:off x="4521937" y="2019093"/>
            <a:ext cx="0" cy="457127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5192498" y="6228672"/>
            <a:ext cx="219242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5116297" y="4076493"/>
            <a:ext cx="226862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Text Box 10"/>
          <p:cNvSpPr txBox="1">
            <a:spLocks noChangeArrowheads="1"/>
          </p:cNvSpPr>
          <p:nvPr/>
        </p:nvSpPr>
        <p:spPr bwMode="auto">
          <a:xfrm>
            <a:off x="4735297" y="6076272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</a:rPr>
              <a:t>E</a:t>
            </a:r>
            <a:r>
              <a:rPr lang="en-US" sz="2000" i="0" baseline="-250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55" name="Text Box 11"/>
          <p:cNvSpPr txBox="1">
            <a:spLocks noChangeArrowheads="1"/>
          </p:cNvSpPr>
          <p:nvPr/>
        </p:nvSpPr>
        <p:spPr bwMode="auto">
          <a:xfrm>
            <a:off x="4737154" y="3771693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</a:rPr>
              <a:t>E</a:t>
            </a:r>
            <a:r>
              <a:rPr lang="en-US" sz="2000" i="0" baseline="-250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56" name="Line 7"/>
          <p:cNvSpPr>
            <a:spLocks noChangeShapeType="1"/>
          </p:cNvSpPr>
          <p:nvPr/>
        </p:nvSpPr>
        <p:spPr bwMode="auto">
          <a:xfrm>
            <a:off x="5120950" y="1909442"/>
            <a:ext cx="226396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Text Box 11"/>
          <p:cNvSpPr txBox="1">
            <a:spLocks noChangeArrowheads="1"/>
          </p:cNvSpPr>
          <p:nvPr/>
        </p:nvSpPr>
        <p:spPr bwMode="auto">
          <a:xfrm>
            <a:off x="4741806" y="1693850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</a:rPr>
              <a:t>E</a:t>
            </a:r>
            <a:r>
              <a:rPr lang="en-US" sz="2000" i="0" baseline="-250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248293" y="2750630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Transitions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426150" y="3271823"/>
            <a:ext cx="1537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Electronic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373127" y="3781059"/>
            <a:ext cx="1636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Vibrational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405649" y="4334902"/>
            <a:ext cx="1572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Rotational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5876678" y="4070195"/>
            <a:ext cx="0" cy="21633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6006776" y="1884556"/>
            <a:ext cx="0" cy="43450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5"/>
          <p:cNvSpPr txBox="1">
            <a:spLocks noChangeArrowheads="1"/>
          </p:cNvSpPr>
          <p:nvPr/>
        </p:nvSpPr>
        <p:spPr bwMode="auto">
          <a:xfrm rot="16200000">
            <a:off x="3776168" y="3841543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927834" y="4291229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MLCT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56086" y="2097432"/>
            <a:ext cx="141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/>
              <a:t> -</a:t>
            </a:r>
            <a:r>
              <a:rPr lang="el-GR" sz="2800" dirty="0"/>
              <a:t> </a:t>
            </a:r>
            <a:r>
              <a:rPr lang="en-US" sz="2800" dirty="0">
                <a:latin typeface="Symbol" pitchFamily="18" charset="2"/>
              </a:rPr>
              <a:t>p</a:t>
            </a:r>
            <a:r>
              <a:rPr lang="en-US" sz="2800" dirty="0"/>
              <a:t>*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1441965" y="4117407"/>
            <a:ext cx="147120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>
            <a:off x="1365764" y="2355513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984764" y="3965007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S</a:t>
            </a:r>
            <a:r>
              <a:rPr lang="en-US" sz="2000" i="0" baseline="-25000" dirty="0"/>
              <a:t>0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986621" y="2050713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S</a:t>
            </a:r>
            <a:r>
              <a:rPr lang="en-US" sz="2000" i="0" baseline="-25000" dirty="0"/>
              <a:t>1</a:t>
            </a:r>
          </a:p>
        </p:txBody>
      </p:sp>
      <p:sp>
        <p:nvSpPr>
          <p:cNvPr id="28" name="Line 7"/>
          <p:cNvSpPr>
            <a:spLocks noChangeShapeType="1"/>
          </p:cNvSpPr>
          <p:nvPr/>
        </p:nvSpPr>
        <p:spPr bwMode="auto">
          <a:xfrm>
            <a:off x="1370417" y="1894565"/>
            <a:ext cx="15427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991273" y="1678973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S</a:t>
            </a:r>
            <a:r>
              <a:rPr lang="en-US" sz="2000" i="0" baseline="-25000" dirty="0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2307" y="847493"/>
            <a:ext cx="2573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/>
              <a:t>Jablonski</a:t>
            </a:r>
            <a:r>
              <a:rPr lang="en-US" sz="2400" b="1" u="sng" dirty="0"/>
              <a:t> Diagram</a:t>
            </a:r>
          </a:p>
        </p:txBody>
      </p:sp>
      <p:sp>
        <p:nvSpPr>
          <p:cNvPr id="31" name="Line 4"/>
          <p:cNvSpPr>
            <a:spLocks noChangeShapeType="1"/>
          </p:cNvSpPr>
          <p:nvPr/>
        </p:nvSpPr>
        <p:spPr bwMode="auto">
          <a:xfrm flipV="1">
            <a:off x="910869" y="1606498"/>
            <a:ext cx="0" cy="2653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0" y="2771337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graphicFrame>
        <p:nvGraphicFramePr>
          <p:cNvPr id="49" name="Object 7">
            <a:extLst>
              <a:ext uri="{FF2B5EF4-FFF2-40B4-BE49-F238E27FC236}">
                <a16:creationId xmlns:a16="http://schemas.microsoft.com/office/drawing/2014/main" id="{6F7A09F1-FBCE-41B9-B2C7-8D2C1379FE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6502" y="48819"/>
          <a:ext cx="2044700" cy="218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84" name="CS ChemDraw Drawing" r:id="rId3" imgW="3395031" imgH="3632850" progId="ChemDraw.Document.6.0">
                  <p:embed/>
                </p:oleObj>
              </mc:Choice>
              <mc:Fallback>
                <p:oleObj name="CS ChemDraw Drawing" r:id="rId3" imgW="3395031" imgH="3632850" progId="ChemDraw.Document.6.0">
                  <p:embed/>
                  <p:pic>
                    <p:nvPicPr>
                      <p:cNvPr id="4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502" y="48819"/>
                        <a:ext cx="2044700" cy="218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5">
            <a:extLst>
              <a:ext uri="{FF2B5EF4-FFF2-40B4-BE49-F238E27FC236}">
                <a16:creationId xmlns:a16="http://schemas.microsoft.com/office/drawing/2014/main" id="{94400179-5FB6-430D-99F3-CA94607EE7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26273" y="4368373"/>
          <a:ext cx="2044313" cy="2186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85" name="CS ChemDraw Drawing" r:id="rId5" imgW="3395031" imgH="3632850" progId="ChemDraw.Document.6.0">
                  <p:embed/>
                </p:oleObj>
              </mc:Choice>
              <mc:Fallback>
                <p:oleObj name="CS ChemDraw Drawing" r:id="rId5" imgW="3395031" imgH="3632850" progId="ChemDraw.Document.6.0">
                  <p:embed/>
                  <p:pic>
                    <p:nvPicPr>
                      <p:cNvPr id="4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6273" y="4368373"/>
                        <a:ext cx="2044313" cy="21867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6">
            <a:extLst>
              <a:ext uri="{FF2B5EF4-FFF2-40B4-BE49-F238E27FC236}">
                <a16:creationId xmlns:a16="http://schemas.microsoft.com/office/drawing/2014/main" id="{6D9E0D5F-C585-400B-8A50-75D39C5145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67673" y="2212700"/>
          <a:ext cx="2044700" cy="218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86" name="CS ChemDraw Drawing" r:id="rId6" imgW="3395031" imgH="3632850" progId="ChemDraw.Document.6.0">
                  <p:embed/>
                </p:oleObj>
              </mc:Choice>
              <mc:Fallback>
                <p:oleObj name="CS ChemDraw Drawing" r:id="rId6" imgW="3395031" imgH="3632850" progId="ChemDraw.Document.6.0">
                  <p:embed/>
                  <p:pic>
                    <p:nvPicPr>
                      <p:cNvPr id="4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7673" y="2212700"/>
                        <a:ext cx="2044700" cy="218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Line 4">
            <a:extLst>
              <a:ext uri="{FF2B5EF4-FFF2-40B4-BE49-F238E27FC236}">
                <a16:creationId xmlns:a16="http://schemas.microsoft.com/office/drawing/2014/main" id="{04070D7C-5564-4FD8-89F8-3A20A3C64F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21937" y="2019093"/>
            <a:ext cx="0" cy="457127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Line 6">
            <a:extLst>
              <a:ext uri="{FF2B5EF4-FFF2-40B4-BE49-F238E27FC236}">
                <a16:creationId xmlns:a16="http://schemas.microsoft.com/office/drawing/2014/main" id="{79B9472D-7DCC-4CFF-B0E8-860A326E7F99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2498" y="6228672"/>
            <a:ext cx="219242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Line 7">
            <a:extLst>
              <a:ext uri="{FF2B5EF4-FFF2-40B4-BE49-F238E27FC236}">
                <a16:creationId xmlns:a16="http://schemas.microsoft.com/office/drawing/2014/main" id="{A8B2F080-65B2-4ADB-AA52-FF19D7E56394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6297" y="4076493"/>
            <a:ext cx="226862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Text Box 10">
            <a:extLst>
              <a:ext uri="{FF2B5EF4-FFF2-40B4-BE49-F238E27FC236}">
                <a16:creationId xmlns:a16="http://schemas.microsoft.com/office/drawing/2014/main" id="{DFE4FF9A-A688-46C5-9746-EFABEADFD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5297" y="6076272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</a:rPr>
              <a:t>E</a:t>
            </a:r>
            <a:r>
              <a:rPr lang="en-US" sz="2000" i="0" baseline="-250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60" name="Text Box 11">
            <a:extLst>
              <a:ext uri="{FF2B5EF4-FFF2-40B4-BE49-F238E27FC236}">
                <a16:creationId xmlns:a16="http://schemas.microsoft.com/office/drawing/2014/main" id="{A0181245-91AC-479C-89A6-4B8E96991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154" y="3771693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</a:rPr>
              <a:t>E</a:t>
            </a:r>
            <a:r>
              <a:rPr lang="en-US" sz="2000" i="0" baseline="-250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61" name="Line 7">
            <a:extLst>
              <a:ext uri="{FF2B5EF4-FFF2-40B4-BE49-F238E27FC236}">
                <a16:creationId xmlns:a16="http://schemas.microsoft.com/office/drawing/2014/main" id="{F8CFF2D1-C7C4-4EB6-8FFE-16C86BEABC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0950" y="1909442"/>
            <a:ext cx="226396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Text Box 11">
            <a:extLst>
              <a:ext uri="{FF2B5EF4-FFF2-40B4-BE49-F238E27FC236}">
                <a16:creationId xmlns:a16="http://schemas.microsoft.com/office/drawing/2014/main" id="{A95D2F92-A035-411E-96A6-3F79729A3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806" y="1693850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</a:rPr>
              <a:t>E</a:t>
            </a:r>
            <a:r>
              <a:rPr lang="en-US" sz="2000" i="0" baseline="-250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3F84DAD-9207-4FC5-8683-985B8153D0F8}"/>
              </a:ext>
            </a:extLst>
          </p:cNvPr>
          <p:cNvSpPr txBox="1"/>
          <p:nvPr/>
        </p:nvSpPr>
        <p:spPr>
          <a:xfrm>
            <a:off x="7248293" y="2750630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Transitions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4A84908-DB7A-44E0-9897-3E3736294D44}"/>
              </a:ext>
            </a:extLst>
          </p:cNvPr>
          <p:cNvSpPr/>
          <p:nvPr/>
        </p:nvSpPr>
        <p:spPr>
          <a:xfrm>
            <a:off x="7426150" y="3271823"/>
            <a:ext cx="1537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Electronic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41BF6B4-F631-4EDD-85FD-B3C3310E9DDC}"/>
              </a:ext>
            </a:extLst>
          </p:cNvPr>
          <p:cNvSpPr/>
          <p:nvPr/>
        </p:nvSpPr>
        <p:spPr>
          <a:xfrm>
            <a:off x="7373127" y="3781059"/>
            <a:ext cx="1636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Vibrational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D432C27-9159-4845-8404-D9521675356C}"/>
              </a:ext>
            </a:extLst>
          </p:cNvPr>
          <p:cNvSpPr/>
          <p:nvPr/>
        </p:nvSpPr>
        <p:spPr>
          <a:xfrm>
            <a:off x="7405649" y="4334902"/>
            <a:ext cx="1572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Rotational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48AC5C8-2193-48FB-BFB6-6C94D53D782A}"/>
              </a:ext>
            </a:extLst>
          </p:cNvPr>
          <p:cNvCxnSpPr/>
          <p:nvPr/>
        </p:nvCxnSpPr>
        <p:spPr>
          <a:xfrm flipV="1">
            <a:off x="5876678" y="4070195"/>
            <a:ext cx="0" cy="21633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D2B1964-128A-48AA-91E1-3ACD09D92FC6}"/>
              </a:ext>
            </a:extLst>
          </p:cNvPr>
          <p:cNvCxnSpPr/>
          <p:nvPr/>
        </p:nvCxnSpPr>
        <p:spPr>
          <a:xfrm flipV="1">
            <a:off x="6006776" y="1884556"/>
            <a:ext cx="0" cy="43450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 Box 5">
            <a:extLst>
              <a:ext uri="{FF2B5EF4-FFF2-40B4-BE49-F238E27FC236}">
                <a16:creationId xmlns:a16="http://schemas.microsoft.com/office/drawing/2014/main" id="{87667D8C-100F-4B55-AB36-665F613146B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776168" y="3841543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8F2E7E6-702D-4BAF-BBDB-4DB49075C78F}"/>
              </a:ext>
            </a:extLst>
          </p:cNvPr>
          <p:cNvSpPr/>
          <p:nvPr/>
        </p:nvSpPr>
        <p:spPr>
          <a:xfrm>
            <a:off x="4927834" y="4291229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MLCT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6921F61-1609-4981-9034-68DAA9B9C2A5}"/>
              </a:ext>
            </a:extLst>
          </p:cNvPr>
          <p:cNvSpPr txBox="1"/>
          <p:nvPr/>
        </p:nvSpPr>
        <p:spPr>
          <a:xfrm>
            <a:off x="5756086" y="2097432"/>
            <a:ext cx="141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/>
              <a:t> -</a:t>
            </a:r>
            <a:r>
              <a:rPr lang="el-GR" sz="2800" dirty="0"/>
              <a:t> </a:t>
            </a:r>
            <a:r>
              <a:rPr lang="en-US" sz="2800" dirty="0">
                <a:latin typeface="Symbol" pitchFamily="18" charset="2"/>
              </a:rPr>
              <a:t>p</a:t>
            </a:r>
            <a:r>
              <a:rPr lang="en-US" sz="2800" dirty="0"/>
              <a:t>*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062646" y="-256476"/>
            <a:ext cx="3200400" cy="1650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Complete Diagram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2350" y="5001722"/>
            <a:ext cx="3096482" cy="181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6016" y="979317"/>
            <a:ext cx="1590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613" y="1007026"/>
            <a:ext cx="15430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4635" y="1019148"/>
            <a:ext cx="15906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80557" y="967195"/>
            <a:ext cx="15716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18572" y="3006433"/>
            <a:ext cx="1565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Rainbows</a:t>
            </a:r>
          </a:p>
          <a:p>
            <a:pPr algn="ctr"/>
            <a:r>
              <a:rPr lang="en-US" dirty="0"/>
              <a:t>Mirage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8796" y="2999941"/>
            <a:ext cx="1704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Moon Light</a:t>
            </a:r>
          </a:p>
          <a:p>
            <a:pPr algn="ctr"/>
            <a:r>
              <a:rPr lang="en-US" dirty="0"/>
              <a:t>Most solids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1297" y="2999068"/>
            <a:ext cx="1565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Sand in Water</a:t>
            </a:r>
          </a:p>
          <a:p>
            <a:pPr algn="ctr"/>
            <a:r>
              <a:rPr lang="en-US" dirty="0"/>
              <a:t>Sunsets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Interaction of Incident Light with Matter</a:t>
            </a:r>
          </a:p>
        </p:txBody>
      </p:sp>
      <p:pic>
        <p:nvPicPr>
          <p:cNvPr id="19" name="Picture 2" descr="Image result for peacock feather colo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3770" y="3773155"/>
            <a:ext cx="2494539" cy="1870904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098472" y="2999073"/>
            <a:ext cx="1565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Two-slit exp</a:t>
            </a:r>
          </a:p>
          <a:p>
            <a:pPr algn="ctr"/>
            <a:r>
              <a:rPr lang="en-US" dirty="0"/>
              <a:t>Holograms</a:t>
            </a:r>
          </a:p>
          <a:p>
            <a:pPr algn="ctr"/>
            <a:r>
              <a:rPr lang="en-US" dirty="0"/>
              <a:t>Shadow Blur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936" name="Object 8"/>
          <p:cNvGraphicFramePr>
            <a:graphicFrameLocks noChangeAspect="1"/>
          </p:cNvGraphicFramePr>
          <p:nvPr/>
        </p:nvGraphicFramePr>
        <p:xfrm>
          <a:off x="2103012" y="2326230"/>
          <a:ext cx="227594" cy="1740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90" name="CS ChemDraw Drawing" r:id="rId3" imgW="118318" imgH="688500" progId="ChemDraw.Document.6.0">
                  <p:embed/>
                </p:oleObj>
              </mc:Choice>
              <mc:Fallback>
                <p:oleObj name="CS ChemDraw Drawing" r:id="rId3" imgW="118318" imgH="688500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3012" y="2326230"/>
                        <a:ext cx="227594" cy="17409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Complete Diagram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217463" y="4753196"/>
            <a:ext cx="1519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Excitation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8436" y="5177698"/>
            <a:ext cx="2856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Internal Conversion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60453" y="5575427"/>
            <a:ext cx="2034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Fluorescence</a:t>
            </a:r>
          </a:p>
        </p:txBody>
      </p:sp>
      <p:sp>
        <p:nvSpPr>
          <p:cNvPr id="33" name="Line 6"/>
          <p:cNvSpPr>
            <a:spLocks noChangeShapeType="1"/>
          </p:cNvSpPr>
          <p:nvPr/>
        </p:nvSpPr>
        <p:spPr bwMode="auto">
          <a:xfrm>
            <a:off x="1441965" y="4117407"/>
            <a:ext cx="147120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1365764" y="2355513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984764" y="3965007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S</a:t>
            </a:r>
            <a:r>
              <a:rPr lang="en-US" sz="2000" i="0" baseline="-25000" dirty="0"/>
              <a:t>0</a:t>
            </a: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986621" y="2050713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S</a:t>
            </a:r>
            <a:r>
              <a:rPr lang="en-US" sz="2000" i="0" baseline="-25000" dirty="0"/>
              <a:t>1</a:t>
            </a:r>
          </a:p>
        </p:txBody>
      </p:sp>
      <p:sp>
        <p:nvSpPr>
          <p:cNvPr id="45" name="Line 7"/>
          <p:cNvSpPr>
            <a:spLocks noChangeShapeType="1"/>
          </p:cNvSpPr>
          <p:nvPr/>
        </p:nvSpPr>
        <p:spPr bwMode="auto">
          <a:xfrm>
            <a:off x="1370417" y="1894565"/>
            <a:ext cx="15427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991273" y="1678973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S</a:t>
            </a:r>
            <a:r>
              <a:rPr lang="en-US" sz="2000" i="0" baseline="-25000" dirty="0"/>
              <a:t>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72307" y="847493"/>
            <a:ext cx="2573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/>
              <a:t>Jablonski</a:t>
            </a:r>
            <a:r>
              <a:rPr lang="en-US" sz="2400" b="1" u="sng" dirty="0"/>
              <a:t> Diagram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1672671" y="1929161"/>
            <a:ext cx="0" cy="2163337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1970035" y="1925445"/>
            <a:ext cx="0" cy="416312"/>
          </a:xfrm>
          <a:prstGeom prst="straightConnector1">
            <a:avLst/>
          </a:prstGeom>
          <a:ln w="28575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2543548" y="2401240"/>
            <a:ext cx="0" cy="1713560"/>
          </a:xfrm>
          <a:prstGeom prst="straightConnector1">
            <a:avLst/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24653" y="5995456"/>
            <a:ext cx="2925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Non-</a:t>
            </a:r>
            <a:r>
              <a:rPr lang="en-US" sz="2400" dirty="0" err="1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radiative</a:t>
            </a:r>
            <a:r>
              <a:rPr lang="en-US" sz="2400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decay</a:t>
            </a:r>
          </a:p>
        </p:txBody>
      </p:sp>
      <p:sp>
        <p:nvSpPr>
          <p:cNvPr id="55" name="Line 4"/>
          <p:cNvSpPr>
            <a:spLocks noChangeShapeType="1"/>
          </p:cNvSpPr>
          <p:nvPr/>
        </p:nvSpPr>
        <p:spPr bwMode="auto">
          <a:xfrm flipV="1">
            <a:off x="910869" y="1606498"/>
            <a:ext cx="0" cy="2653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 Box 5"/>
          <p:cNvSpPr txBox="1">
            <a:spLocks noChangeArrowheads="1"/>
          </p:cNvSpPr>
          <p:nvPr/>
        </p:nvSpPr>
        <p:spPr bwMode="auto">
          <a:xfrm>
            <a:off x="0" y="2771337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sp>
        <p:nvSpPr>
          <p:cNvPr id="64" name="Isosceles Triangle 63"/>
          <p:cNvSpPr/>
          <p:nvPr/>
        </p:nvSpPr>
        <p:spPr>
          <a:xfrm rot="10800000">
            <a:off x="2090505" y="3942072"/>
            <a:ext cx="181096" cy="156117"/>
          </a:xfrm>
          <a:prstGeom prst="triangl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>
            <a:stCxn id="33" idx="1"/>
          </p:cNvCxnSpPr>
          <p:nvPr/>
        </p:nvCxnSpPr>
        <p:spPr>
          <a:xfrm>
            <a:off x="2913169" y="4117407"/>
            <a:ext cx="1492576" cy="229378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33" idx="1"/>
          </p:cNvCxnSpPr>
          <p:nvPr/>
        </p:nvCxnSpPr>
        <p:spPr>
          <a:xfrm>
            <a:off x="2913169" y="4117407"/>
            <a:ext cx="1502967" cy="298729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4406027" y="4416136"/>
            <a:ext cx="1028419" cy="1990677"/>
            <a:chOff x="5654256" y="4459680"/>
            <a:chExt cx="1028419" cy="1990677"/>
          </a:xfrm>
        </p:grpSpPr>
        <p:sp>
          <p:nvSpPr>
            <p:cNvPr id="34" name="Rectangle 33"/>
            <p:cNvSpPr/>
            <p:nvPr/>
          </p:nvSpPr>
          <p:spPr>
            <a:xfrm>
              <a:off x="5654256" y="4459680"/>
              <a:ext cx="1028419" cy="1990677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24939" name="Object 11"/>
            <p:cNvGraphicFramePr>
              <a:graphicFrameLocks noChangeAspect="1"/>
            </p:cNvGraphicFramePr>
            <p:nvPr/>
          </p:nvGraphicFramePr>
          <p:xfrm>
            <a:off x="5933708" y="4688280"/>
            <a:ext cx="490168" cy="16834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991" name="CS ChemDraw Drawing" r:id="rId5" imgW="423298" imgH="1455030" progId="ChemDraw.Document.6.0">
                    <p:embed/>
                  </p:oleObj>
                </mc:Choice>
                <mc:Fallback>
                  <p:oleObj name="CS ChemDraw Drawing" r:id="rId5" imgW="423298" imgH="1455030" progId="ChemDraw.Document.6.0">
                    <p:embed/>
                    <p:pic>
                      <p:nvPicPr>
                        <p:cNvPr id="0" name="Picture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33708" y="4688280"/>
                          <a:ext cx="490168" cy="16834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70" name="Straight Connector 69"/>
          <p:cNvCxnSpPr/>
          <p:nvPr/>
        </p:nvCxnSpPr>
        <p:spPr>
          <a:xfrm>
            <a:off x="2923560" y="2355513"/>
            <a:ext cx="3134340" cy="220378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39" idx="1"/>
          </p:cNvCxnSpPr>
          <p:nvPr/>
        </p:nvCxnSpPr>
        <p:spPr>
          <a:xfrm>
            <a:off x="2913169" y="2355513"/>
            <a:ext cx="4173431" cy="20988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6061645" y="2574949"/>
            <a:ext cx="1028419" cy="1990677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7534845" y="352449"/>
            <a:ext cx="1028419" cy="1990677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/>
          <p:cNvCxnSpPr/>
          <p:nvPr/>
        </p:nvCxnSpPr>
        <p:spPr>
          <a:xfrm flipV="1">
            <a:off x="2887769" y="355600"/>
            <a:ext cx="4643331" cy="154271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2874655" y="1898313"/>
            <a:ext cx="4656445" cy="43848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4944" name="Object 16"/>
          <p:cNvGraphicFramePr>
            <a:graphicFrameLocks noChangeAspect="1"/>
          </p:cNvGraphicFramePr>
          <p:nvPr/>
        </p:nvGraphicFramePr>
        <p:xfrm>
          <a:off x="6330338" y="2789213"/>
          <a:ext cx="488337" cy="158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92" name="CS ChemDraw Drawing" r:id="rId7" imgW="423298" imgH="1378620" progId="ChemDraw.Document.6.0">
                  <p:embed/>
                </p:oleObj>
              </mc:Choice>
              <mc:Fallback>
                <p:oleObj name="CS ChemDraw Drawing" r:id="rId7" imgW="423298" imgH="1378620" progId="ChemDraw.Document.6.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0338" y="2789213"/>
                        <a:ext cx="488337" cy="158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945" name="Object 17"/>
          <p:cNvGraphicFramePr>
            <a:graphicFrameLocks noChangeAspect="1"/>
          </p:cNvGraphicFramePr>
          <p:nvPr/>
        </p:nvGraphicFramePr>
        <p:xfrm>
          <a:off x="7815262" y="474663"/>
          <a:ext cx="493904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93" name="CS ChemDraw Drawing" r:id="rId9" imgW="423298" imgH="1489860" progId="ChemDraw.Document.6.0">
                  <p:embed/>
                </p:oleObj>
              </mc:Choice>
              <mc:Fallback>
                <p:oleObj name="CS ChemDraw Drawing" r:id="rId9" imgW="423298" imgH="1489860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5262" y="474663"/>
                        <a:ext cx="493904" cy="173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" name="TextBox 103"/>
          <p:cNvSpPr txBox="1"/>
          <p:nvPr/>
        </p:nvSpPr>
        <p:spPr>
          <a:xfrm>
            <a:off x="5435600" y="5537200"/>
            <a:ext cx="200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Ground </a:t>
            </a:r>
          </a:p>
          <a:p>
            <a:r>
              <a:rPr lang="en-US" sz="2400" b="1" dirty="0"/>
              <a:t>State (S</a:t>
            </a:r>
            <a:r>
              <a:rPr lang="en-US" sz="2400" b="1" baseline="-25000" dirty="0"/>
              <a:t>0</a:t>
            </a:r>
            <a:r>
              <a:rPr lang="en-US" sz="2400" b="1" dirty="0"/>
              <a:t>)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073900" y="3709988"/>
            <a:ext cx="200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First Excited State (S</a:t>
            </a:r>
            <a:r>
              <a:rPr lang="en-US" sz="2400" b="1" baseline="-25000" dirty="0"/>
              <a:t>1</a:t>
            </a:r>
            <a:r>
              <a:rPr lang="en-US" sz="2400" b="1" dirty="0"/>
              <a:t>)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7150100" y="2274888"/>
            <a:ext cx="208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Second Excited State (S</a:t>
            </a:r>
            <a:r>
              <a:rPr lang="en-US" sz="2400" b="1" baseline="-25000" dirty="0"/>
              <a:t>2</a:t>
            </a:r>
            <a:r>
              <a:rPr lang="en-US" sz="2400" b="1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54" grpId="0"/>
      <p:bldP spid="64" grpId="0" animBg="1"/>
      <p:bldP spid="87" grpId="0" animBg="1"/>
      <p:bldP spid="95" grpId="0" animBg="1"/>
      <p:bldP spid="104" grpId="0"/>
      <p:bldP spid="105" grpId="0"/>
      <p:bldP spid="10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1014" name="Object 6"/>
          <p:cNvGraphicFramePr>
            <a:graphicFrameLocks noChangeAspect="1"/>
          </p:cNvGraphicFramePr>
          <p:nvPr/>
        </p:nvGraphicFramePr>
        <p:xfrm>
          <a:off x="5026025" y="4267200"/>
          <a:ext cx="2327275" cy="2236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59" name="CS ChemDraw Drawing" r:id="rId3" imgW="2776426" imgH="2668140" progId="ChemDraw.Document.6.0">
                  <p:embed/>
                </p:oleObj>
              </mc:Choice>
              <mc:Fallback>
                <p:oleObj name="CS ChemDraw Drawing" r:id="rId3" imgW="2776426" imgH="2668140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6025" y="4267200"/>
                        <a:ext cx="2327275" cy="22367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936" name="Object 8"/>
          <p:cNvGraphicFramePr>
            <a:graphicFrameLocks noChangeAspect="1"/>
          </p:cNvGraphicFramePr>
          <p:nvPr/>
        </p:nvGraphicFramePr>
        <p:xfrm>
          <a:off x="2103012" y="2326230"/>
          <a:ext cx="227594" cy="1740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60" name="CS ChemDraw Drawing" r:id="rId5" imgW="118318" imgH="688500" progId="ChemDraw.Document.6.0">
                  <p:embed/>
                </p:oleObj>
              </mc:Choice>
              <mc:Fallback>
                <p:oleObj name="CS ChemDraw Drawing" r:id="rId5" imgW="118318" imgH="688500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3012" y="2326230"/>
                        <a:ext cx="227594" cy="17409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Complete Diagram</a:t>
            </a:r>
          </a:p>
        </p:txBody>
      </p:sp>
      <p:sp>
        <p:nvSpPr>
          <p:cNvPr id="33" name="Line 6"/>
          <p:cNvSpPr>
            <a:spLocks noChangeShapeType="1"/>
          </p:cNvSpPr>
          <p:nvPr/>
        </p:nvSpPr>
        <p:spPr bwMode="auto">
          <a:xfrm>
            <a:off x="1441965" y="4117407"/>
            <a:ext cx="147120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1365764" y="2355513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984764" y="3965007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S</a:t>
            </a:r>
            <a:r>
              <a:rPr lang="en-US" sz="2000" i="0" baseline="-25000" dirty="0"/>
              <a:t>0</a:t>
            </a: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986621" y="2050713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S</a:t>
            </a:r>
            <a:r>
              <a:rPr lang="en-US" sz="2000" i="0" baseline="-25000" dirty="0"/>
              <a:t>1</a:t>
            </a:r>
          </a:p>
        </p:txBody>
      </p:sp>
      <p:sp>
        <p:nvSpPr>
          <p:cNvPr id="45" name="Line 7"/>
          <p:cNvSpPr>
            <a:spLocks noChangeShapeType="1"/>
          </p:cNvSpPr>
          <p:nvPr/>
        </p:nvSpPr>
        <p:spPr bwMode="auto">
          <a:xfrm>
            <a:off x="1370417" y="1894565"/>
            <a:ext cx="15427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991273" y="1678973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S</a:t>
            </a:r>
            <a:r>
              <a:rPr lang="en-US" sz="2000" i="0" baseline="-25000" dirty="0"/>
              <a:t>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72307" y="847493"/>
            <a:ext cx="2573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/>
              <a:t>Jablonski</a:t>
            </a:r>
            <a:r>
              <a:rPr lang="en-US" sz="2400" b="1" u="sng" dirty="0"/>
              <a:t> Diagram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1672671" y="1929161"/>
            <a:ext cx="0" cy="2163337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1970035" y="1925445"/>
            <a:ext cx="0" cy="416312"/>
          </a:xfrm>
          <a:prstGeom prst="straightConnector1">
            <a:avLst/>
          </a:prstGeom>
          <a:ln w="28575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2543548" y="2401240"/>
            <a:ext cx="0" cy="1713560"/>
          </a:xfrm>
          <a:prstGeom prst="straightConnector1">
            <a:avLst/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Line 4"/>
          <p:cNvSpPr>
            <a:spLocks noChangeShapeType="1"/>
          </p:cNvSpPr>
          <p:nvPr/>
        </p:nvSpPr>
        <p:spPr bwMode="auto">
          <a:xfrm flipV="1">
            <a:off x="910869" y="1606498"/>
            <a:ext cx="0" cy="2653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 Box 5"/>
          <p:cNvSpPr txBox="1">
            <a:spLocks noChangeArrowheads="1"/>
          </p:cNvSpPr>
          <p:nvPr/>
        </p:nvSpPr>
        <p:spPr bwMode="auto">
          <a:xfrm>
            <a:off x="0" y="2771337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graphicFrame>
        <p:nvGraphicFramePr>
          <p:cNvPr id="57" name="Object 8"/>
          <p:cNvGraphicFramePr>
            <a:graphicFrameLocks noChangeAspect="1"/>
          </p:cNvGraphicFramePr>
          <p:nvPr/>
        </p:nvGraphicFramePr>
        <p:xfrm>
          <a:off x="6515004" y="651804"/>
          <a:ext cx="1923293" cy="2296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61" name="CS ChemDraw Drawing" r:id="rId7" imgW="2354209" imgH="2811510" progId="ChemDraw.Document.6.0">
                  <p:embed/>
                </p:oleObj>
              </mc:Choice>
              <mc:Fallback>
                <p:oleObj name="CS ChemDraw Drawing" r:id="rId7" imgW="2354209" imgH="2811510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5004" y="651804"/>
                        <a:ext cx="1923293" cy="22967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7"/>
          <p:cNvGraphicFramePr>
            <a:graphicFrameLocks noChangeAspect="1"/>
          </p:cNvGraphicFramePr>
          <p:nvPr/>
        </p:nvGraphicFramePr>
        <p:xfrm>
          <a:off x="3784681" y="1029472"/>
          <a:ext cx="1886263" cy="1904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62" name="CS ChemDraw Drawing" r:id="rId9" imgW="2354209" imgH="2377080" progId="ChemDraw.Document.6.0">
                  <p:embed/>
                </p:oleObj>
              </mc:Choice>
              <mc:Fallback>
                <p:oleObj name="CS ChemDraw Drawing" r:id="rId9" imgW="2354209" imgH="2377080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4681" y="1029472"/>
                        <a:ext cx="1886263" cy="19040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9" name="Straight Arrow Connector 58"/>
          <p:cNvCxnSpPr/>
          <p:nvPr/>
        </p:nvCxnSpPr>
        <p:spPr>
          <a:xfrm>
            <a:off x="5841586" y="2048346"/>
            <a:ext cx="609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841586" y="1679014"/>
            <a:ext cx="46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</a:t>
            </a:r>
            <a:r>
              <a:rPr lang="en-US" dirty="0" err="1">
                <a:latin typeface="Symbol" pitchFamily="18" charset="2"/>
              </a:rPr>
              <a:t>n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822197" y="3029934"/>
            <a:ext cx="18352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Ground State</a:t>
            </a:r>
          </a:p>
          <a:p>
            <a:pPr algn="ctr"/>
            <a:r>
              <a:rPr lang="en-US" sz="2400" dirty="0"/>
              <a:t>S</a:t>
            </a:r>
            <a:r>
              <a:rPr lang="en-US" sz="2400" baseline="-25000" dirty="0"/>
              <a:t>0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024455" y="3029935"/>
            <a:ext cx="2896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Singlet Excited State</a:t>
            </a:r>
          </a:p>
          <a:p>
            <a:pPr algn="ctr"/>
            <a:r>
              <a:rPr lang="en-US" sz="2400" dirty="0"/>
              <a:t>S</a:t>
            </a:r>
            <a:r>
              <a:rPr lang="en-US" sz="2400" baseline="-25000" dirty="0"/>
              <a:t>1</a:t>
            </a:r>
            <a:endParaRPr lang="en-US" sz="2400" dirty="0"/>
          </a:p>
        </p:txBody>
      </p:sp>
      <p:sp>
        <p:nvSpPr>
          <p:cNvPr id="64" name="Isosceles Triangle 63"/>
          <p:cNvSpPr/>
          <p:nvPr/>
        </p:nvSpPr>
        <p:spPr>
          <a:xfrm rot="10800000">
            <a:off x="2090505" y="3942072"/>
            <a:ext cx="181096" cy="156117"/>
          </a:xfrm>
          <a:prstGeom prst="triangl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217463" y="4753196"/>
            <a:ext cx="1519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Excitation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48436" y="5177698"/>
            <a:ext cx="2856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Internal Conversion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60453" y="5575427"/>
            <a:ext cx="2034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Fluorescence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24653" y="5995456"/>
            <a:ext cx="2925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Non-</a:t>
            </a:r>
            <a:r>
              <a:rPr lang="en-US" sz="2400" dirty="0" err="1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radiative</a:t>
            </a:r>
            <a:r>
              <a:rPr lang="en-US" sz="2400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decay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6350" y="1685925"/>
            <a:ext cx="4810125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9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1788" y="3766994"/>
            <a:ext cx="41275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9317" name="Text Box 5"/>
          <p:cNvSpPr txBox="1">
            <a:spLocks noChangeArrowheads="1"/>
          </p:cNvSpPr>
          <p:nvPr/>
        </p:nvSpPr>
        <p:spPr bwMode="auto">
          <a:xfrm>
            <a:off x="497736" y="804863"/>
            <a:ext cx="279992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/>
              <a:t>Quantum Numbers</a:t>
            </a:r>
          </a:p>
          <a:p>
            <a:pPr>
              <a:spcBef>
                <a:spcPct val="50000"/>
              </a:spcBef>
            </a:pPr>
            <a:r>
              <a:rPr lang="en-US" sz="2000" dirty="0"/>
              <a:t>n   = Principal</a:t>
            </a:r>
          </a:p>
          <a:p>
            <a:pPr>
              <a:spcBef>
                <a:spcPct val="50000"/>
              </a:spcBef>
            </a:pPr>
            <a:r>
              <a:rPr lang="en-US" sz="2000" dirty="0"/>
              <a:t>l    =  Angular</a:t>
            </a:r>
          </a:p>
          <a:p>
            <a:pPr>
              <a:spcBef>
                <a:spcPct val="50000"/>
              </a:spcBef>
            </a:pPr>
            <a:r>
              <a:rPr lang="en-US" sz="2000" dirty="0"/>
              <a:t>m</a:t>
            </a:r>
            <a:r>
              <a:rPr lang="en-US" sz="2000" baseline="-25000" dirty="0"/>
              <a:t>l  </a:t>
            </a:r>
            <a:r>
              <a:rPr lang="en-US" sz="2000" dirty="0"/>
              <a:t>= Magnetic</a:t>
            </a:r>
          </a:p>
          <a:p>
            <a:pPr>
              <a:spcBef>
                <a:spcPct val="50000"/>
              </a:spcBef>
            </a:pPr>
            <a:r>
              <a:rPr lang="en-US" sz="2000" dirty="0"/>
              <a:t>m</a:t>
            </a:r>
            <a:r>
              <a:rPr lang="en-US" sz="2000" baseline="-25000" dirty="0"/>
              <a:t>s</a:t>
            </a:r>
            <a:r>
              <a:rPr lang="en-US" sz="2000" dirty="0"/>
              <a:t> = Electron spin</a:t>
            </a:r>
          </a:p>
        </p:txBody>
      </p:sp>
      <p:sp>
        <p:nvSpPr>
          <p:cNvPr id="269318" name="Rectangle 6"/>
          <p:cNvSpPr>
            <a:spLocks noChangeArrowheads="1"/>
          </p:cNvSpPr>
          <p:nvPr/>
        </p:nvSpPr>
        <p:spPr bwMode="auto">
          <a:xfrm>
            <a:off x="456461" y="2241550"/>
            <a:ext cx="2194428" cy="8731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9319" name="Rectangle 7"/>
          <p:cNvSpPr>
            <a:spLocks noChangeArrowheads="1"/>
          </p:cNvSpPr>
          <p:nvPr/>
        </p:nvSpPr>
        <p:spPr bwMode="auto">
          <a:xfrm>
            <a:off x="473922" y="3314700"/>
            <a:ext cx="2333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u="sng" dirty="0"/>
              <a:t>Heavy Atoms</a:t>
            </a:r>
          </a:p>
          <a:p>
            <a:r>
              <a:rPr lang="en-US" sz="2400" dirty="0"/>
              <a:t>        Pt, </a:t>
            </a:r>
            <a:r>
              <a:rPr lang="en-US" sz="2400" dirty="0" err="1"/>
              <a:t>Ir</a:t>
            </a:r>
            <a:r>
              <a:rPr lang="en-US" sz="2400" dirty="0"/>
              <a:t>, I...</a:t>
            </a:r>
          </a:p>
        </p:txBody>
      </p:sp>
      <p:sp>
        <p:nvSpPr>
          <p:cNvPr id="269320" name="Text Box 8"/>
          <p:cNvSpPr txBox="1">
            <a:spLocks noChangeArrowheads="1"/>
          </p:cNvSpPr>
          <p:nvPr/>
        </p:nvSpPr>
        <p:spPr bwMode="auto">
          <a:xfrm>
            <a:off x="4506913" y="6545590"/>
            <a:ext cx="355123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/>
              <a:t>Nicholas J. Turro, Principles of Molecular Photochemistry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Spin-Orbit Coupling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2" name="Picture 10" descr="http://www.lsa.umich.edu/physics/demolab/controls/imagedemosm.aspx?picid=76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5375" y="4406900"/>
            <a:ext cx="1446165" cy="1981047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0" y="6391245"/>
            <a:ext cx="36954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Rotating Chair and Bicycle Wheel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9" grpId="0"/>
      <p:bldP spid="269320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4105175" y="2367105"/>
            <a:ext cx="251249" cy="1749656"/>
            <a:chOff x="3004911" y="1066141"/>
            <a:chExt cx="251249" cy="1749656"/>
          </a:xfrm>
        </p:grpSpPr>
        <p:graphicFrame>
          <p:nvGraphicFramePr>
            <p:cNvPr id="41" name="Object 8"/>
            <p:cNvGraphicFramePr>
              <a:graphicFrameLocks noChangeAspect="1"/>
            </p:cNvGraphicFramePr>
            <p:nvPr/>
          </p:nvGraphicFramePr>
          <p:xfrm>
            <a:off x="3028566" y="1066141"/>
            <a:ext cx="227594" cy="17409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3" name="CS ChemDraw Drawing" r:id="rId3" imgW="118318" imgH="688500" progId="ChemDraw.Document.6.0">
                    <p:embed/>
                  </p:oleObj>
                </mc:Choice>
                <mc:Fallback>
                  <p:oleObj name="CS ChemDraw Drawing" r:id="rId3" imgW="118318" imgH="688500" progId="ChemDraw.Document.6.0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8566" y="1066141"/>
                          <a:ext cx="227594" cy="17409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Isosceles Triangle 41"/>
            <p:cNvSpPr/>
            <p:nvPr/>
          </p:nvSpPr>
          <p:spPr>
            <a:xfrm rot="10800000">
              <a:off x="3004911" y="2659680"/>
              <a:ext cx="181096" cy="156117"/>
            </a:xfrm>
            <a:prstGeom prst="triangl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3769112" y="2230235"/>
            <a:ext cx="579864" cy="858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err="1">
                <a:solidFill>
                  <a:schemeClr val="tx2"/>
                </a:solidFill>
              </a:rPr>
              <a:t>Jablonski</a:t>
            </a:r>
            <a:r>
              <a:rPr lang="en-US" sz="3200" b="1" u="sng" dirty="0">
                <a:solidFill>
                  <a:schemeClr val="tx2"/>
                </a:solidFill>
              </a:rPr>
              <a:t> Diagram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12377" y="1853874"/>
            <a:ext cx="307648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Excitation</a:t>
            </a:r>
          </a:p>
          <a:p>
            <a:pPr algn="ctr"/>
            <a:r>
              <a:rPr lang="en-US" sz="24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Internal Conversion</a:t>
            </a:r>
          </a:p>
          <a:p>
            <a:pPr algn="ctr"/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Fluorescence</a:t>
            </a:r>
          </a:p>
          <a:p>
            <a:pPr algn="ctr"/>
            <a:r>
              <a:rPr lang="en-US" sz="24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Non-</a:t>
            </a:r>
            <a:r>
              <a:rPr lang="en-US" sz="24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radiative</a:t>
            </a:r>
            <a:r>
              <a:rPr lang="en-US" sz="24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decay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Intersystem Crossing</a:t>
            </a:r>
          </a:p>
          <a:p>
            <a:pPr algn="ctr"/>
            <a:r>
              <a:rPr lang="en-US" sz="2400" dirty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Phosphorescence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665006" y="4139696"/>
            <a:ext cx="338650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1588806" y="2377802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207806" y="3987296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S</a:t>
            </a:r>
            <a:r>
              <a:rPr lang="en-US" sz="2000" i="0" baseline="-25000" dirty="0"/>
              <a:t>0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209663" y="2073002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S</a:t>
            </a:r>
            <a:r>
              <a:rPr lang="en-US" sz="2000" i="0" baseline="-25000" dirty="0"/>
              <a:t>1</a:t>
            </a:r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1593459" y="1916854"/>
            <a:ext cx="15427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214315" y="1701262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S</a:t>
            </a:r>
            <a:r>
              <a:rPr lang="en-US" sz="2000" i="0" baseline="-25000" dirty="0"/>
              <a:t>2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895713" y="1951450"/>
            <a:ext cx="0" cy="2163337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193077" y="1947734"/>
            <a:ext cx="0" cy="416312"/>
          </a:xfrm>
          <a:prstGeom prst="straightConnector1">
            <a:avLst/>
          </a:prstGeom>
          <a:ln w="28575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766590" y="2423529"/>
            <a:ext cx="0" cy="1713560"/>
          </a:xfrm>
          <a:prstGeom prst="straightConnector1">
            <a:avLst/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ine 4"/>
          <p:cNvSpPr>
            <a:spLocks noChangeShapeType="1"/>
          </p:cNvSpPr>
          <p:nvPr/>
        </p:nvSpPr>
        <p:spPr bwMode="auto">
          <a:xfrm flipV="1">
            <a:off x="1133911" y="1628787"/>
            <a:ext cx="0" cy="2653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23042" y="2793626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313547" y="2348519"/>
            <a:ext cx="240101" cy="1771959"/>
            <a:chOff x="2904550" y="1724063"/>
            <a:chExt cx="240101" cy="1771959"/>
          </a:xfrm>
        </p:grpSpPr>
        <p:graphicFrame>
          <p:nvGraphicFramePr>
            <p:cNvPr id="7" name="Object 8"/>
            <p:cNvGraphicFramePr>
              <a:graphicFrameLocks noChangeAspect="1"/>
            </p:cNvGraphicFramePr>
            <p:nvPr/>
          </p:nvGraphicFramePr>
          <p:xfrm>
            <a:off x="2917057" y="1724063"/>
            <a:ext cx="227594" cy="17409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4" name="CS ChemDraw Drawing" r:id="rId5" imgW="118318" imgH="688500" progId="ChemDraw.Document.6.0">
                    <p:embed/>
                  </p:oleObj>
                </mc:Choice>
                <mc:Fallback>
                  <p:oleObj name="CS ChemDraw Drawing" r:id="rId5" imgW="118318" imgH="688500" progId="ChemDraw.Document.6.0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7057" y="1724063"/>
                          <a:ext cx="227594" cy="17409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Isosceles Triangle 22"/>
            <p:cNvSpPr/>
            <p:nvPr/>
          </p:nvSpPr>
          <p:spPr>
            <a:xfrm rot="10800000">
              <a:off x="2904550" y="3339905"/>
              <a:ext cx="181096" cy="156117"/>
            </a:xfrm>
            <a:prstGeom prst="triangl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Line 7"/>
          <p:cNvSpPr>
            <a:spLocks noChangeShapeType="1"/>
          </p:cNvSpPr>
          <p:nvPr/>
        </p:nvSpPr>
        <p:spPr bwMode="auto">
          <a:xfrm>
            <a:off x="3491947" y="3054309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7"/>
          <p:cNvSpPr>
            <a:spLocks noChangeShapeType="1"/>
          </p:cNvSpPr>
          <p:nvPr/>
        </p:nvSpPr>
        <p:spPr bwMode="auto">
          <a:xfrm>
            <a:off x="3496600" y="2593361"/>
            <a:ext cx="15427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5065260" y="2849869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T</a:t>
            </a:r>
            <a:r>
              <a:rPr lang="en-US" sz="2000" i="0" baseline="-25000" dirty="0"/>
              <a:t>1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069912" y="2400072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T</a:t>
            </a:r>
            <a:r>
              <a:rPr lang="en-US" sz="2000" i="0" baseline="-25000" dirty="0"/>
              <a:t>2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3137213" y="2401217"/>
            <a:ext cx="341964" cy="654209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658577" y="3077735"/>
            <a:ext cx="0" cy="1048208"/>
          </a:xfrm>
          <a:prstGeom prst="straightConnector1">
            <a:avLst/>
          </a:prstGeom>
          <a:ln w="28575">
            <a:solidFill>
              <a:srgbClr val="00CC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754250" y="3100031"/>
            <a:ext cx="0" cy="999889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4315" y="741132"/>
            <a:ext cx="4827587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85977" y="6381750"/>
            <a:ext cx="38338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/>
              <a:t>Nicholas J. Turro, Principles of Molecular Photochemistry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err="1">
                <a:solidFill>
                  <a:schemeClr val="tx2"/>
                </a:solidFill>
              </a:rPr>
              <a:t>Jablonski</a:t>
            </a:r>
            <a:r>
              <a:rPr lang="en-US" sz="3200" b="1" u="sng" dirty="0">
                <a:solidFill>
                  <a:schemeClr val="tx2"/>
                </a:solidFill>
              </a:rPr>
              <a:t> Diagram of </a:t>
            </a:r>
            <a:r>
              <a:rPr lang="en-US" sz="3200" b="1" u="sng" dirty="0" err="1">
                <a:solidFill>
                  <a:schemeClr val="tx2"/>
                </a:solidFill>
              </a:rPr>
              <a:t>Anthracene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5748" y="2359651"/>
            <a:ext cx="3147796" cy="334190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Electron transfer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TICT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ESIPT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Photochemical</a:t>
            </a:r>
          </a:p>
          <a:p>
            <a:pPr lvl="1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Reactions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71448" y="3938538"/>
            <a:ext cx="307648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Excitation</a:t>
            </a:r>
          </a:p>
          <a:p>
            <a:pPr algn="ctr"/>
            <a:r>
              <a:rPr lang="en-US" sz="24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Internal Conversion</a:t>
            </a:r>
          </a:p>
          <a:p>
            <a:pPr algn="ctr"/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Fluorescence</a:t>
            </a:r>
          </a:p>
          <a:p>
            <a:pPr algn="ctr"/>
            <a:r>
              <a:rPr lang="en-US" sz="24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Non-</a:t>
            </a:r>
            <a:r>
              <a:rPr lang="en-US" sz="24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radiative</a:t>
            </a:r>
            <a:r>
              <a:rPr lang="en-US" sz="24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decay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Intersystem Crossing</a:t>
            </a:r>
          </a:p>
          <a:p>
            <a:pPr algn="ctr"/>
            <a:r>
              <a:rPr lang="en-US" sz="2400" dirty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Phosphorescence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Other Processes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888871" y="1834851"/>
            <a:ext cx="251249" cy="1749656"/>
            <a:chOff x="3004911" y="1066141"/>
            <a:chExt cx="251249" cy="1749656"/>
          </a:xfrm>
        </p:grpSpPr>
        <p:graphicFrame>
          <p:nvGraphicFramePr>
            <p:cNvPr id="10" name="Object 8"/>
            <p:cNvGraphicFramePr>
              <a:graphicFrameLocks noChangeAspect="1"/>
            </p:cNvGraphicFramePr>
            <p:nvPr/>
          </p:nvGraphicFramePr>
          <p:xfrm>
            <a:off x="3028566" y="1066141"/>
            <a:ext cx="227594" cy="17409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433" name="CS ChemDraw Drawing" r:id="rId3" imgW="118318" imgH="688500" progId="ChemDraw.Document.6.0">
                    <p:embed/>
                  </p:oleObj>
                </mc:Choice>
                <mc:Fallback>
                  <p:oleObj name="CS ChemDraw Drawing" r:id="rId3" imgW="118318" imgH="688500" progId="ChemDraw.Document.6.0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8566" y="1066141"/>
                          <a:ext cx="227594" cy="17409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Isosceles Triangle 10"/>
            <p:cNvSpPr/>
            <p:nvPr/>
          </p:nvSpPr>
          <p:spPr>
            <a:xfrm rot="10800000">
              <a:off x="3004911" y="2659680"/>
              <a:ext cx="181096" cy="156117"/>
            </a:xfrm>
            <a:prstGeom prst="triangl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3552808" y="1697981"/>
            <a:ext cx="579864" cy="858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1448702" y="3607442"/>
            <a:ext cx="338650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1372502" y="1845548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991502" y="3455042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S</a:t>
            </a:r>
            <a:r>
              <a:rPr lang="en-US" sz="2000" i="0" baseline="-25000" dirty="0"/>
              <a:t>0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993359" y="1540748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S</a:t>
            </a:r>
            <a:r>
              <a:rPr lang="en-US" sz="2000" i="0" baseline="-25000" dirty="0"/>
              <a:t>1</a:t>
            </a: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1377155" y="1384600"/>
            <a:ext cx="15427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998011" y="1169008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S</a:t>
            </a:r>
            <a:r>
              <a:rPr lang="en-US" sz="2000" i="0" baseline="-25000" dirty="0"/>
              <a:t>2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679409" y="1419196"/>
            <a:ext cx="0" cy="2163337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976773" y="1415480"/>
            <a:ext cx="0" cy="416312"/>
          </a:xfrm>
          <a:prstGeom prst="straightConnector1">
            <a:avLst/>
          </a:prstGeom>
          <a:ln w="28575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550286" y="1891275"/>
            <a:ext cx="0" cy="1713560"/>
          </a:xfrm>
          <a:prstGeom prst="straightConnector1">
            <a:avLst/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Line 4"/>
          <p:cNvSpPr>
            <a:spLocks noChangeShapeType="1"/>
          </p:cNvSpPr>
          <p:nvPr/>
        </p:nvSpPr>
        <p:spPr bwMode="auto">
          <a:xfrm flipV="1">
            <a:off x="917607" y="1096533"/>
            <a:ext cx="0" cy="2653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6738" y="2261372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097243" y="1816265"/>
            <a:ext cx="240101" cy="1771959"/>
            <a:chOff x="2904550" y="1724063"/>
            <a:chExt cx="240101" cy="1771959"/>
          </a:xfrm>
        </p:grpSpPr>
        <p:graphicFrame>
          <p:nvGraphicFramePr>
            <p:cNvPr id="25" name="Object 8"/>
            <p:cNvGraphicFramePr>
              <a:graphicFrameLocks noChangeAspect="1"/>
            </p:cNvGraphicFramePr>
            <p:nvPr/>
          </p:nvGraphicFramePr>
          <p:xfrm>
            <a:off x="2917057" y="1724063"/>
            <a:ext cx="227594" cy="17409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434" name="CS ChemDraw Drawing" r:id="rId5" imgW="118318" imgH="688500" progId="ChemDraw.Document.6.0">
                    <p:embed/>
                  </p:oleObj>
                </mc:Choice>
                <mc:Fallback>
                  <p:oleObj name="CS ChemDraw Drawing" r:id="rId5" imgW="118318" imgH="688500" progId="ChemDraw.Document.6.0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7057" y="1724063"/>
                          <a:ext cx="227594" cy="17409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Isosceles Triangle 25"/>
            <p:cNvSpPr/>
            <p:nvPr/>
          </p:nvSpPr>
          <p:spPr>
            <a:xfrm rot="10800000">
              <a:off x="2904550" y="3339905"/>
              <a:ext cx="181096" cy="156117"/>
            </a:xfrm>
            <a:prstGeom prst="triangl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Line 7"/>
          <p:cNvSpPr>
            <a:spLocks noChangeShapeType="1"/>
          </p:cNvSpPr>
          <p:nvPr/>
        </p:nvSpPr>
        <p:spPr bwMode="auto">
          <a:xfrm>
            <a:off x="3275643" y="2522055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7"/>
          <p:cNvSpPr>
            <a:spLocks noChangeShapeType="1"/>
          </p:cNvSpPr>
          <p:nvPr/>
        </p:nvSpPr>
        <p:spPr bwMode="auto">
          <a:xfrm>
            <a:off x="3280296" y="2061107"/>
            <a:ext cx="15427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4848956" y="2317615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T</a:t>
            </a:r>
            <a:r>
              <a:rPr lang="en-US" sz="2000" i="0" baseline="-25000" dirty="0"/>
              <a:t>1</a:t>
            </a: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4853608" y="1867818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T</a:t>
            </a:r>
            <a:r>
              <a:rPr lang="en-US" sz="2000" i="0" baseline="-25000" dirty="0"/>
              <a:t>2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2920909" y="1868963"/>
            <a:ext cx="341964" cy="654209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442273" y="2545481"/>
            <a:ext cx="0" cy="1048208"/>
          </a:xfrm>
          <a:prstGeom prst="straightConnector1">
            <a:avLst/>
          </a:prstGeom>
          <a:ln w="28575">
            <a:solidFill>
              <a:srgbClr val="00CC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537946" y="2567777"/>
            <a:ext cx="0" cy="999889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F887-BAD1-4F2F-8066-ED1A58C0C8E5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Excited State Electron Transfer</a:t>
            </a: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854050" y="1254894"/>
          <a:ext cx="1509488" cy="1737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91" name="CS ChemDraw Drawing" r:id="rId4" imgW="1462770" imgH="1682100" progId="ChemDraw.Document.6.0">
                  <p:embed/>
                </p:oleObj>
              </mc:Choice>
              <mc:Fallback>
                <p:oleObj name="CS ChemDraw Drawing" r:id="rId4" imgW="1462770" imgH="1682100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050" y="1254894"/>
                        <a:ext cx="1509488" cy="17373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-186899" y="1549813"/>
            <a:ext cx="749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</a:rPr>
              <a:t>h</a:t>
            </a:r>
            <a:r>
              <a:rPr lang="en-US" sz="2400" dirty="0" err="1">
                <a:solidFill>
                  <a:srgbClr val="0000FF"/>
                </a:solidFill>
                <a:latin typeface="Symbol" pitchFamily="18" charset="2"/>
              </a:rPr>
              <a:t>n</a:t>
            </a:r>
            <a:endParaRPr lang="en-US" sz="24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13" name="Freeform 97"/>
          <p:cNvSpPr>
            <a:spLocks noChangeAspect="1"/>
          </p:cNvSpPr>
          <p:nvPr/>
        </p:nvSpPr>
        <p:spPr bwMode="auto">
          <a:xfrm rot="1160176" flipH="1">
            <a:off x="354603" y="2001785"/>
            <a:ext cx="917696" cy="128117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0000FF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srgbClr val="0000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434957" y="2123004"/>
            <a:ext cx="58189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9508" name="Object 4"/>
          <p:cNvGraphicFramePr>
            <a:graphicFrameLocks noChangeAspect="1"/>
          </p:cNvGraphicFramePr>
          <p:nvPr/>
        </p:nvGraphicFramePr>
        <p:xfrm>
          <a:off x="3032062" y="1278789"/>
          <a:ext cx="1581150" cy="168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92" name="CS ChemDraw Drawing" r:id="rId6" imgW="1581358" imgH="1683720" progId="ChemDraw.Document.6.0">
                  <p:embed/>
                </p:oleObj>
              </mc:Choice>
              <mc:Fallback>
                <p:oleObj name="CS ChemDraw Drawing" r:id="rId6" imgW="1581358" imgH="1683720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062" y="1278789"/>
                        <a:ext cx="1581150" cy="168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Arc 23"/>
          <p:cNvSpPr/>
          <p:nvPr/>
        </p:nvSpPr>
        <p:spPr>
          <a:xfrm>
            <a:off x="1579408" y="1790910"/>
            <a:ext cx="725714" cy="1016000"/>
          </a:xfrm>
          <a:prstGeom prst="arc">
            <a:avLst>
              <a:gd name="adj1" fmla="val 13440676"/>
              <a:gd name="adj2" fmla="val 17211802"/>
            </a:avLst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08437" y="1529652"/>
            <a:ext cx="49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</a:t>
            </a:r>
            <a:r>
              <a:rPr lang="en-US" baseline="30000" dirty="0">
                <a:solidFill>
                  <a:srgbClr val="0000FF"/>
                </a:solidFill>
              </a:rPr>
              <a:t>-</a:t>
            </a:r>
          </a:p>
        </p:txBody>
      </p:sp>
      <p:sp>
        <p:nvSpPr>
          <p:cNvPr id="26" name="Arc 25"/>
          <p:cNvSpPr/>
          <p:nvPr/>
        </p:nvSpPr>
        <p:spPr>
          <a:xfrm>
            <a:off x="4281870" y="1600201"/>
            <a:ext cx="1007095" cy="698866"/>
          </a:xfrm>
          <a:prstGeom prst="arc">
            <a:avLst>
              <a:gd name="adj1" fmla="val 10643288"/>
              <a:gd name="adj2" fmla="val 21494893"/>
            </a:avLst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42352" y="1285717"/>
            <a:ext cx="3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</a:t>
            </a:r>
            <a:r>
              <a:rPr lang="en-US" baseline="30000" dirty="0">
                <a:solidFill>
                  <a:srgbClr val="0000FF"/>
                </a:solidFill>
              </a:rPr>
              <a:t>-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23733" y="1845790"/>
            <a:ext cx="46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+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04548" y="1841562"/>
            <a:ext cx="4026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548766" y="2119540"/>
            <a:ext cx="58189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219880" y="1827805"/>
            <a:ext cx="2114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/>
              <a:t>Ru</a:t>
            </a:r>
            <a:r>
              <a:rPr lang="en-US" sz="2000" b="1" baseline="30000" dirty="0" err="1"/>
              <a:t>III</a:t>
            </a:r>
            <a:r>
              <a:rPr lang="en-US" sz="2000" b="1" dirty="0"/>
              <a:t>(</a:t>
            </a:r>
            <a:r>
              <a:rPr lang="en-US" sz="2000" b="1" dirty="0" err="1"/>
              <a:t>bpy</a:t>
            </a:r>
            <a:r>
              <a:rPr lang="en-US" sz="2000" b="1" dirty="0"/>
              <a:t>)</a:t>
            </a:r>
            <a:r>
              <a:rPr lang="en-US" sz="2000" b="1" baseline="-25000" dirty="0"/>
              <a:t>3</a:t>
            </a:r>
            <a:r>
              <a:rPr lang="en-US" sz="2800" b="1" dirty="0"/>
              <a:t>  +</a:t>
            </a:r>
            <a:r>
              <a:rPr lang="en-US" sz="2800" b="1" dirty="0">
                <a:solidFill>
                  <a:srgbClr val="FF0000"/>
                </a:solidFill>
              </a:rPr>
              <a:t>  A</a:t>
            </a:r>
            <a:r>
              <a:rPr lang="en-US" sz="2800" b="1" baseline="30000" dirty="0">
                <a:solidFill>
                  <a:srgbClr val="FF0000"/>
                </a:solidFill>
              </a:rPr>
              <a:t>-</a:t>
            </a:r>
          </a:p>
        </p:txBody>
      </p:sp>
      <p:graphicFrame>
        <p:nvGraphicFramePr>
          <p:cNvPr id="149509" name="Object 5"/>
          <p:cNvGraphicFramePr>
            <a:graphicFrameLocks noChangeAspect="1"/>
          </p:cNvGraphicFramePr>
          <p:nvPr/>
        </p:nvGraphicFramePr>
        <p:xfrm>
          <a:off x="1264222" y="3997191"/>
          <a:ext cx="646780" cy="1488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93" name="CS ChemDraw Drawing" r:id="rId8" imgW="877392" imgH="2020410" progId="ChemDraw.Document.6.0">
                  <p:embed/>
                </p:oleObj>
              </mc:Choice>
              <mc:Fallback>
                <p:oleObj name="CS ChemDraw Drawing" r:id="rId8" imgW="877392" imgH="2020410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4222" y="3997191"/>
                        <a:ext cx="646780" cy="14888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10" name="Object 6"/>
          <p:cNvGraphicFramePr>
            <a:graphicFrameLocks noChangeAspect="1"/>
          </p:cNvGraphicFramePr>
          <p:nvPr/>
        </p:nvGraphicFramePr>
        <p:xfrm>
          <a:off x="3468177" y="3818379"/>
          <a:ext cx="646781" cy="153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94" name="CS ChemDraw Drawing" r:id="rId10" imgW="877392" imgH="2089260" progId="ChemDraw.Document.6.0">
                  <p:embed/>
                </p:oleObj>
              </mc:Choice>
              <mc:Fallback>
                <p:oleObj name="CS ChemDraw Drawing" r:id="rId10" imgW="877392" imgH="2089260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8177" y="3818379"/>
                        <a:ext cx="646781" cy="153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4283850" y="4595928"/>
            <a:ext cx="38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+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400321" y="4977049"/>
            <a:ext cx="58189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261892" y="4619758"/>
            <a:ext cx="749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h</a:t>
            </a:r>
            <a:r>
              <a:rPr lang="en-US" sz="2000" dirty="0" err="1">
                <a:latin typeface="Symbol" pitchFamily="18" charset="2"/>
              </a:rPr>
              <a:t>n</a:t>
            </a:r>
            <a:endParaRPr lang="en-US" sz="2000" dirty="0">
              <a:latin typeface="Symbol" pitchFamily="18" charset="2"/>
            </a:endParaRPr>
          </a:p>
        </p:txBody>
      </p:sp>
      <p:graphicFrame>
        <p:nvGraphicFramePr>
          <p:cNvPr id="149511" name="Object 7"/>
          <p:cNvGraphicFramePr>
            <a:graphicFrameLocks noChangeAspect="1"/>
          </p:cNvGraphicFramePr>
          <p:nvPr/>
        </p:nvGraphicFramePr>
        <p:xfrm>
          <a:off x="4771447" y="4438373"/>
          <a:ext cx="639763" cy="1313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95" name="CS ChemDraw Drawing" r:id="rId12" imgW="868207" imgH="1782540" progId="ChemDraw.Document.6.0">
                  <p:embed/>
                </p:oleObj>
              </mc:Choice>
              <mc:Fallback>
                <p:oleObj name="CS ChemDraw Drawing" r:id="rId12" imgW="868207" imgH="1782540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1447" y="4438373"/>
                        <a:ext cx="639763" cy="1313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Arc 37"/>
          <p:cNvSpPr/>
          <p:nvPr/>
        </p:nvSpPr>
        <p:spPr>
          <a:xfrm rot="1120433">
            <a:off x="3633634" y="3934356"/>
            <a:ext cx="1416345" cy="698866"/>
          </a:xfrm>
          <a:prstGeom prst="arc">
            <a:avLst>
              <a:gd name="adj1" fmla="val 11442479"/>
              <a:gd name="adj2" fmla="val 21166158"/>
            </a:avLst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27165" y="3589043"/>
            <a:ext cx="3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</a:t>
            </a:r>
            <a:r>
              <a:rPr lang="en-US" baseline="30000" dirty="0">
                <a:solidFill>
                  <a:srgbClr val="0000FF"/>
                </a:solidFill>
              </a:rPr>
              <a:t>-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538930" y="4981664"/>
            <a:ext cx="58189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9512" name="Object 8"/>
          <p:cNvGraphicFramePr>
            <a:graphicFrameLocks noChangeAspect="1"/>
          </p:cNvGraphicFramePr>
          <p:nvPr/>
        </p:nvGraphicFramePr>
        <p:xfrm>
          <a:off x="7704132" y="4256963"/>
          <a:ext cx="639763" cy="1490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96" name="CS ChemDraw Drawing" r:id="rId14" imgW="868207" imgH="2021760" progId="ChemDraw.Document.6.0">
                  <p:embed/>
                </p:oleObj>
              </mc:Choice>
              <mc:Fallback>
                <p:oleObj name="CS ChemDraw Drawing" r:id="rId14" imgW="868207" imgH="2021760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4132" y="4256963"/>
                        <a:ext cx="639763" cy="1490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13" name="Object 9"/>
          <p:cNvGraphicFramePr>
            <a:graphicFrameLocks noChangeAspect="1"/>
          </p:cNvGraphicFramePr>
          <p:nvPr/>
        </p:nvGraphicFramePr>
        <p:xfrm>
          <a:off x="6449425" y="3984631"/>
          <a:ext cx="646781" cy="1370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97" name="CS ChemDraw Drawing" r:id="rId16" imgW="877392" imgH="1860570" progId="ChemDraw.Document.6.0">
                  <p:embed/>
                </p:oleObj>
              </mc:Choice>
              <mc:Fallback>
                <p:oleObj name="CS ChemDraw Drawing" r:id="rId16" imgW="877392" imgH="1860570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9425" y="3984631"/>
                        <a:ext cx="646781" cy="13707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7283359" y="4893808"/>
            <a:ext cx="46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+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14394" y="5704619"/>
            <a:ext cx="1307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Ru</a:t>
            </a:r>
            <a:r>
              <a:rPr lang="en-US" sz="2000" baseline="30000" dirty="0" err="1"/>
              <a:t>II</a:t>
            </a:r>
            <a:r>
              <a:rPr lang="en-US" sz="2000" dirty="0"/>
              <a:t>(</a:t>
            </a:r>
            <a:r>
              <a:rPr lang="en-US" sz="2000" dirty="0" err="1"/>
              <a:t>bpy</a:t>
            </a:r>
            <a:r>
              <a:rPr lang="en-US" sz="2000" dirty="0"/>
              <a:t>)</a:t>
            </a:r>
            <a:r>
              <a:rPr lang="en-US" sz="2000" baseline="-25000" dirty="0"/>
              <a:t>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03412" y="5700207"/>
            <a:ext cx="1478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[</a:t>
            </a:r>
            <a:r>
              <a:rPr lang="en-US" sz="2000" dirty="0" err="1"/>
              <a:t>Ru</a:t>
            </a:r>
            <a:r>
              <a:rPr lang="en-US" sz="2000" baseline="30000" dirty="0" err="1"/>
              <a:t>II</a:t>
            </a:r>
            <a:r>
              <a:rPr lang="en-US" sz="2000" dirty="0"/>
              <a:t>(</a:t>
            </a:r>
            <a:r>
              <a:rPr lang="en-US" sz="2000" dirty="0" err="1"/>
              <a:t>bpy</a:t>
            </a:r>
            <a:r>
              <a:rPr lang="en-US" sz="2000" dirty="0"/>
              <a:t>)</a:t>
            </a:r>
            <a:r>
              <a:rPr lang="en-US" sz="2000" baseline="-25000" dirty="0"/>
              <a:t>3</a:t>
            </a:r>
            <a:r>
              <a:rPr lang="en-US" sz="2000" dirty="0"/>
              <a:t>]*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905520" y="5697835"/>
            <a:ext cx="3589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023258" y="5700207"/>
            <a:ext cx="1478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Ru</a:t>
            </a:r>
            <a:r>
              <a:rPr lang="en-US" sz="2000" baseline="30000" dirty="0" err="1"/>
              <a:t>III</a:t>
            </a:r>
            <a:r>
              <a:rPr lang="en-US" sz="2000" dirty="0"/>
              <a:t>(</a:t>
            </a:r>
            <a:r>
              <a:rPr lang="en-US" sz="2000" dirty="0" err="1"/>
              <a:t>bpy</a:t>
            </a:r>
            <a:r>
              <a:rPr lang="en-US" sz="2000" dirty="0"/>
              <a:t>)</a:t>
            </a:r>
            <a:r>
              <a:rPr lang="en-US" sz="2000" baseline="-25000" dirty="0"/>
              <a:t>3</a:t>
            </a:r>
            <a:endParaRPr lang="en-US" sz="2000" dirty="0"/>
          </a:p>
        </p:txBody>
      </p:sp>
      <p:sp>
        <p:nvSpPr>
          <p:cNvPr id="48" name="Rectangle 47"/>
          <p:cNvSpPr/>
          <p:nvPr/>
        </p:nvSpPr>
        <p:spPr>
          <a:xfrm>
            <a:off x="7801120" y="5697835"/>
            <a:ext cx="415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</a:t>
            </a:r>
            <a:r>
              <a:rPr lang="en-US" sz="2000" baseline="30000" dirty="0">
                <a:solidFill>
                  <a:srgbClr val="FF0000"/>
                </a:solidFill>
              </a:rPr>
              <a:t>-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24" grpId="0" animBg="1"/>
      <p:bldP spid="25" grpId="0"/>
      <p:bldP spid="26" grpId="0" animBg="1"/>
      <p:bldP spid="27" grpId="0"/>
      <p:bldP spid="28" grpId="0"/>
      <p:bldP spid="29" grpId="0"/>
      <p:bldP spid="31" grpId="0"/>
      <p:bldP spid="34" grpId="0"/>
      <p:bldP spid="36" grpId="0"/>
      <p:bldP spid="38" grpId="0" animBg="1"/>
      <p:bldP spid="39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50530" name="Picture 2" descr="http://plantphys.info/plant_physiology/images/psystemzschem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9356" y="1505239"/>
            <a:ext cx="6473825" cy="486071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515870" y="878275"/>
            <a:ext cx="2071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Photosynthesis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Excited State Electron Transfer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625" y="1397063"/>
            <a:ext cx="4734828" cy="498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626430" y="6488668"/>
            <a:ext cx="59436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Nicewicz</a:t>
            </a:r>
            <a:r>
              <a:rPr lang="fr-FR" dirty="0"/>
              <a:t>, D. A.; </a:t>
            </a:r>
            <a:r>
              <a:rPr lang="fr-FR" dirty="0" err="1"/>
              <a:t>MacMillan</a:t>
            </a:r>
            <a:r>
              <a:rPr lang="fr-FR" dirty="0"/>
              <a:t>, D. W. C. </a:t>
            </a:r>
            <a:r>
              <a:rPr lang="fr-FR" i="1" dirty="0"/>
              <a:t>Science </a:t>
            </a:r>
            <a:r>
              <a:rPr lang="fr-FR" b="1" dirty="0"/>
              <a:t>2008</a:t>
            </a:r>
            <a:r>
              <a:rPr lang="fr-FR" dirty="0"/>
              <a:t>,</a:t>
            </a:r>
            <a:r>
              <a:rPr lang="fr-FR" b="1" dirty="0"/>
              <a:t> </a:t>
            </a:r>
            <a:r>
              <a:rPr lang="fr-FR" dirty="0"/>
              <a:t>322, 77-80.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36438" y="815929"/>
            <a:ext cx="5233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Photocatalytic</a:t>
            </a:r>
            <a:r>
              <a:rPr lang="en-US" sz="2400" dirty="0"/>
              <a:t> </a:t>
            </a:r>
            <a:r>
              <a:rPr lang="el-GR" sz="2400" dirty="0"/>
              <a:t>α-</a:t>
            </a:r>
            <a:r>
              <a:rPr lang="en-US" sz="2400" dirty="0"/>
              <a:t>alkylation of </a:t>
            </a:r>
            <a:r>
              <a:rPr lang="en-US" sz="2400" dirty="0" err="1"/>
              <a:t>aldehydes</a:t>
            </a:r>
            <a:r>
              <a:rPr lang="en-US" sz="2400" dirty="0"/>
              <a:t>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Excited State Electron Transfer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Excited State Structural Change</a:t>
            </a:r>
          </a:p>
        </p:txBody>
      </p:sp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4385" name="Object 1"/>
          <p:cNvGraphicFramePr>
            <a:graphicFrameLocks noChangeAspect="1"/>
          </p:cNvGraphicFramePr>
          <p:nvPr/>
        </p:nvGraphicFramePr>
        <p:xfrm>
          <a:off x="2738582" y="1363608"/>
          <a:ext cx="4083627" cy="2206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12" name="CS ChemDraw Drawing" r:id="rId3" imgW="3763963" imgH="2035612" progId="ChemDraw.Document.6.0">
                  <p:embed/>
                </p:oleObj>
              </mc:Choice>
              <mc:Fallback>
                <p:oleObj name="CS ChemDraw Drawing" r:id="rId3" imgW="3763963" imgH="2035612" progId="ChemDraw.Document.6.0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582" y="1363608"/>
                        <a:ext cx="4083627" cy="22066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2791706" y="898295"/>
            <a:ext cx="4260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/>
              <a:t>Twisted </a:t>
            </a:r>
            <a:r>
              <a:rPr lang="en-US" sz="2000" u="sng" dirty="0" err="1"/>
              <a:t>Intramolecular</a:t>
            </a:r>
            <a:r>
              <a:rPr lang="en-US" sz="2000" u="sng" dirty="0"/>
              <a:t> Charge Transfer</a:t>
            </a:r>
          </a:p>
        </p:txBody>
      </p:sp>
      <p:pic>
        <p:nvPicPr>
          <p:cNvPr id="144388" name="Picture 4" descr="http://www.differ.nl/users/gielberden/figures/DMABN_structu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5260" y="3801914"/>
            <a:ext cx="2735540" cy="2852945"/>
          </a:xfrm>
          <a:prstGeom prst="rect">
            <a:avLst/>
          </a:prstGeom>
          <a:noFill/>
        </p:spPr>
      </p:pic>
      <p:graphicFrame>
        <p:nvGraphicFramePr>
          <p:cNvPr id="144389" name="Object 5"/>
          <p:cNvGraphicFramePr>
            <a:graphicFrameLocks noChangeAspect="1"/>
          </p:cNvGraphicFramePr>
          <p:nvPr/>
        </p:nvGraphicFramePr>
        <p:xfrm>
          <a:off x="2313852" y="3974227"/>
          <a:ext cx="848448" cy="2153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13" name="CS ChemDraw Drawing" r:id="rId6" imgW="722065" imgH="1833030" progId="ChemDraw.Document.6.0">
                  <p:embed/>
                </p:oleObj>
              </mc:Choice>
              <mc:Fallback>
                <p:oleObj name="CS ChemDraw Drawing" r:id="rId6" imgW="722065" imgH="1833030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3852" y="3974227"/>
                        <a:ext cx="848448" cy="21537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Arc 11"/>
          <p:cNvSpPr/>
          <p:nvPr/>
        </p:nvSpPr>
        <p:spPr>
          <a:xfrm>
            <a:off x="2880252" y="1437406"/>
            <a:ext cx="1007095" cy="698866"/>
          </a:xfrm>
          <a:prstGeom prst="arc">
            <a:avLst>
              <a:gd name="adj1" fmla="val 11993617"/>
              <a:gd name="adj2" fmla="val 20317329"/>
            </a:avLst>
          </a:prstGeom>
          <a:ln w="28575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51126" y="1122923"/>
            <a:ext cx="3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</a:t>
            </a:r>
            <a:r>
              <a:rPr lang="en-US" baseline="30000" dirty="0">
                <a:solidFill>
                  <a:srgbClr val="0000FF"/>
                </a:solidFill>
              </a:rPr>
              <a:t>-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39901" y="4797339"/>
            <a:ext cx="58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</a:t>
            </a:r>
            <a:r>
              <a:rPr lang="en-US" baseline="30000" dirty="0">
                <a:solidFill>
                  <a:srgbClr val="0000FF"/>
                </a:solidFill>
              </a:rPr>
              <a:t>-</a:t>
            </a:r>
          </a:p>
        </p:txBody>
      </p:sp>
      <p:sp>
        <p:nvSpPr>
          <p:cNvPr id="15" name="Arc 14"/>
          <p:cNvSpPr/>
          <p:nvPr/>
        </p:nvSpPr>
        <p:spPr>
          <a:xfrm rot="16200000">
            <a:off x="1770953" y="4469366"/>
            <a:ext cx="1699171" cy="1117037"/>
          </a:xfrm>
          <a:prstGeom prst="arc">
            <a:avLst>
              <a:gd name="adj1" fmla="val 11405578"/>
              <a:gd name="adj2" fmla="val 21108615"/>
            </a:avLst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79255" y="6487877"/>
            <a:ext cx="34553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/>
              <a:t>Pratt et al. </a:t>
            </a:r>
            <a:r>
              <a:rPr lang="de-DE" sz="1400" i="1" dirty="0"/>
              <a:t>J. Chem. Phys</a:t>
            </a:r>
            <a:r>
              <a:rPr lang="de-DE" sz="1400" dirty="0"/>
              <a:t>. </a:t>
            </a:r>
            <a:r>
              <a:rPr lang="de-DE" sz="1400" b="1" dirty="0"/>
              <a:t>2005</a:t>
            </a:r>
            <a:r>
              <a:rPr lang="de-DE" sz="1400" dirty="0"/>
              <a:t>, 122, 084309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8186" y="4726568"/>
            <a:ext cx="15525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9428" y="4754710"/>
            <a:ext cx="16002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6016" y="979317"/>
            <a:ext cx="1590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613" y="1007026"/>
            <a:ext cx="15430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84635" y="1019148"/>
            <a:ext cx="15906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80557" y="967195"/>
            <a:ext cx="15716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18572" y="3006433"/>
            <a:ext cx="1565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Rainbows</a:t>
            </a:r>
          </a:p>
          <a:p>
            <a:pPr algn="ctr"/>
            <a:r>
              <a:rPr lang="en-US" dirty="0"/>
              <a:t>Mirage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8796" y="2999941"/>
            <a:ext cx="1704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Moon Light</a:t>
            </a:r>
          </a:p>
          <a:p>
            <a:pPr algn="ctr"/>
            <a:r>
              <a:rPr lang="en-US" dirty="0"/>
              <a:t>Most solids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98472" y="2999073"/>
            <a:ext cx="1565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Two-slit exp</a:t>
            </a:r>
          </a:p>
          <a:p>
            <a:pPr algn="ctr"/>
            <a:r>
              <a:rPr lang="en-US" dirty="0"/>
              <a:t>Holograms</a:t>
            </a:r>
          </a:p>
          <a:p>
            <a:pPr algn="ctr"/>
            <a:r>
              <a:rPr lang="en-US" dirty="0"/>
              <a:t>Shadow Blur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1297" y="2999068"/>
            <a:ext cx="1565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Sand in Water</a:t>
            </a:r>
          </a:p>
          <a:p>
            <a:pPr algn="ctr"/>
            <a:r>
              <a:rPr lang="en-US" dirty="0"/>
              <a:t>Sunsets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90882" y="5102108"/>
            <a:ext cx="1704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UV-Vis</a:t>
            </a:r>
          </a:p>
          <a:p>
            <a:pPr algn="ctr"/>
            <a:r>
              <a:rPr lang="en-US" dirty="0" err="1"/>
              <a:t>Fluorometry</a:t>
            </a:r>
            <a:endParaRPr lang="en-US" dirty="0"/>
          </a:p>
          <a:p>
            <a:pPr algn="ctr"/>
            <a:r>
              <a:rPr lang="en-US" dirty="0"/>
              <a:t>TRE, TA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Interaction of Incident Light with Matter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40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3550151" y="3704266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550151" y="1875466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074151" y="3475666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074151" y="2104066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083551" y="1875466"/>
            <a:ext cx="990600" cy="22860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35951" y="1635499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ESIPT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72918" y="2643634"/>
            <a:ext cx="99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reverse proton transfer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083551" y="3475666"/>
            <a:ext cx="990600" cy="22860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854951" y="1875466"/>
            <a:ext cx="0" cy="1828800"/>
          </a:xfrm>
          <a:prstGeom prst="straightConnector1">
            <a:avLst/>
          </a:prstGeom>
          <a:ln w="25400">
            <a:solidFill>
              <a:srgbClr val="7030A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69076" y="2524648"/>
            <a:ext cx="1447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absorption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302751" y="2104066"/>
            <a:ext cx="0" cy="1371600"/>
          </a:xfrm>
          <a:prstGeom prst="straightConnector1">
            <a:avLst/>
          </a:prstGeom>
          <a:ln w="25400">
            <a:solidFill>
              <a:srgbClr val="008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97976" y="2523613"/>
            <a:ext cx="111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emission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943312" y="3188548"/>
            <a:ext cx="1480320" cy="895722"/>
            <a:chOff x="3187373" y="3086948"/>
            <a:chExt cx="1480320" cy="895722"/>
          </a:xfrm>
        </p:grpSpPr>
        <p:graphicFrame>
          <p:nvGraphicFramePr>
            <p:cNvPr id="18" name="Object 18"/>
            <p:cNvGraphicFramePr>
              <a:graphicFrameLocks noChangeAspect="1"/>
            </p:cNvGraphicFramePr>
            <p:nvPr/>
          </p:nvGraphicFramePr>
          <p:xfrm>
            <a:off x="3268644" y="3086948"/>
            <a:ext cx="1399049" cy="7939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454" name="CS ChemDraw Drawing" r:id="rId3" imgW="1968459" imgH="1118340" progId="ChemDraw.Document.6.0">
                    <p:embed/>
                  </p:oleObj>
                </mc:Choice>
                <mc:Fallback>
                  <p:oleObj name="CS ChemDraw Drawing" r:id="rId3" imgW="1968459" imgH="1118340" progId="ChemDraw.Document.6.0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8644" y="3086948"/>
                          <a:ext cx="1399049" cy="7939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Oval 18"/>
            <p:cNvSpPr/>
            <p:nvPr/>
          </p:nvSpPr>
          <p:spPr>
            <a:xfrm>
              <a:off x="3187373" y="3251150"/>
              <a:ext cx="731520" cy="731520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28147" y="1344976"/>
            <a:ext cx="1458361" cy="900864"/>
            <a:chOff x="3272208" y="1243376"/>
            <a:chExt cx="1458361" cy="900864"/>
          </a:xfrm>
        </p:grpSpPr>
        <p:graphicFrame>
          <p:nvGraphicFramePr>
            <p:cNvPr id="21" name="Object 19"/>
            <p:cNvGraphicFramePr>
              <a:graphicFrameLocks noChangeAspect="1"/>
            </p:cNvGraphicFramePr>
            <p:nvPr/>
          </p:nvGraphicFramePr>
          <p:xfrm>
            <a:off x="3272208" y="1243376"/>
            <a:ext cx="1398587" cy="793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455" name="CS ChemDraw Drawing" r:id="rId5" imgW="1968459" imgH="1118340" progId="ChemDraw.Document.6.0">
                    <p:embed/>
                  </p:oleObj>
                </mc:Choice>
                <mc:Fallback>
                  <p:oleObj name="CS ChemDraw Drawing" r:id="rId5" imgW="1968459" imgH="1118340" progId="ChemDraw.Document.6.0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2208" y="1243376"/>
                          <a:ext cx="1398587" cy="793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Oval 21"/>
            <p:cNvSpPr/>
            <p:nvPr/>
          </p:nvSpPr>
          <p:spPr>
            <a:xfrm>
              <a:off x="3999049" y="1412720"/>
              <a:ext cx="731520" cy="731520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747060" y="1576459"/>
            <a:ext cx="1486575" cy="896209"/>
            <a:chOff x="6991121" y="1474859"/>
            <a:chExt cx="1486575" cy="896209"/>
          </a:xfrm>
        </p:grpSpPr>
        <p:graphicFrame>
          <p:nvGraphicFramePr>
            <p:cNvPr id="24" name="Object 20"/>
            <p:cNvGraphicFramePr>
              <a:graphicFrameLocks noChangeAspect="1"/>
            </p:cNvGraphicFramePr>
            <p:nvPr/>
          </p:nvGraphicFramePr>
          <p:xfrm>
            <a:off x="6991121" y="1474859"/>
            <a:ext cx="1428709" cy="811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456" name="CS ChemDraw Drawing" r:id="rId6" imgW="1968729" imgH="1118070" progId="ChemDraw.Document.6.0">
                    <p:embed/>
                  </p:oleObj>
                </mc:Choice>
                <mc:Fallback>
                  <p:oleObj name="CS ChemDraw Drawing" r:id="rId6" imgW="1968729" imgH="1118070" progId="ChemDraw.Document.6.0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91121" y="1474859"/>
                          <a:ext cx="1428709" cy="811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Oval 24"/>
            <p:cNvSpPr/>
            <p:nvPr/>
          </p:nvSpPr>
          <p:spPr>
            <a:xfrm>
              <a:off x="7746176" y="1639548"/>
              <a:ext cx="731520" cy="731520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86925" y="2954593"/>
            <a:ext cx="1492395" cy="896209"/>
            <a:chOff x="6930986" y="2852993"/>
            <a:chExt cx="1492395" cy="896209"/>
          </a:xfrm>
        </p:grpSpPr>
        <p:graphicFrame>
          <p:nvGraphicFramePr>
            <p:cNvPr id="27" name="Object 20"/>
            <p:cNvGraphicFramePr>
              <a:graphicFrameLocks noChangeAspect="1"/>
            </p:cNvGraphicFramePr>
            <p:nvPr/>
          </p:nvGraphicFramePr>
          <p:xfrm>
            <a:off x="6994672" y="2852993"/>
            <a:ext cx="1428709" cy="811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457" name="CS ChemDraw Drawing" r:id="rId8" imgW="1968729" imgH="1118070" progId="ChemDraw.Document.6.0">
                    <p:embed/>
                  </p:oleObj>
                </mc:Choice>
                <mc:Fallback>
                  <p:oleObj name="CS ChemDraw Drawing" r:id="rId8" imgW="1968729" imgH="1118070" progId="ChemDraw.Document.6.0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94672" y="2852993"/>
                          <a:ext cx="1428709" cy="811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Oval 27"/>
            <p:cNvSpPr/>
            <p:nvPr/>
          </p:nvSpPr>
          <p:spPr>
            <a:xfrm>
              <a:off x="6930986" y="3017682"/>
              <a:ext cx="731520" cy="731520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Excited State Structural Change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952493" y="854422"/>
            <a:ext cx="3185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/>
              <a:t>Excited State Proton Transfer</a:t>
            </a:r>
          </a:p>
        </p:txBody>
      </p:sp>
      <p:graphicFrame>
        <p:nvGraphicFramePr>
          <p:cNvPr id="187398" name="Object 6"/>
          <p:cNvGraphicFramePr>
            <a:graphicFrameLocks noChangeAspect="1"/>
          </p:cNvGraphicFramePr>
          <p:nvPr/>
        </p:nvGraphicFramePr>
        <p:xfrm>
          <a:off x="2818606" y="4865688"/>
          <a:ext cx="3427413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58" name="CS ChemDraw Drawing" r:id="rId9" imgW="4263778" imgH="1730970" progId="ChemDraw.Document.6.0">
                  <p:embed/>
                </p:oleObj>
              </mc:Choice>
              <mc:Fallback>
                <p:oleObj name="CS ChemDraw Drawing" r:id="rId9" imgW="4263778" imgH="1730970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8606" y="4865688"/>
                        <a:ext cx="3427413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20119" y="5088386"/>
            <a:ext cx="300037" cy="103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59816" y="5040040"/>
            <a:ext cx="300470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Photochemical Reactions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3146993" y="724620"/>
            <a:ext cx="2797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Photopolymerization</a:t>
            </a:r>
            <a:endParaRPr lang="en-US" sz="2400" dirty="0"/>
          </a:p>
        </p:txBody>
      </p:sp>
      <p:pic>
        <p:nvPicPr>
          <p:cNvPr id="215046" name="Picture 6" descr="Image result for photopolymerization mechani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7953" y="1222455"/>
            <a:ext cx="4591947" cy="2660489"/>
          </a:xfrm>
          <a:prstGeom prst="rect">
            <a:avLst/>
          </a:prstGeom>
          <a:noFill/>
        </p:spPr>
      </p:pic>
      <p:pic>
        <p:nvPicPr>
          <p:cNvPr id="7" name="Picture 5" descr="http://img.tomshardware.com/us/2007/04/25/semiconductor_production_101/photolithography.jpg">
            <a:extLst>
              <a:ext uri="{FF2B5EF4-FFF2-40B4-BE49-F238E27FC236}">
                <a16:creationId xmlns:a16="http://schemas.microsoft.com/office/drawing/2014/main" id="{3E4696F4-9BD3-469B-8B0C-1A7E05B6C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3632" y="4386986"/>
            <a:ext cx="4896252" cy="2211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Photochemical Reactions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3146993" y="724620"/>
            <a:ext cx="2797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Photopolymerization</a:t>
            </a:r>
            <a:endParaRPr lang="en-US" sz="2400" dirty="0"/>
          </a:p>
        </p:txBody>
      </p:sp>
      <p:pic>
        <p:nvPicPr>
          <p:cNvPr id="157707" name="Picture 11" descr="http://geekubator.org/wp-content/uploads/2010/10/2010-10-15_home_made_uv_dlp_3d_prin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11" y="2291129"/>
            <a:ext cx="3724652" cy="2793489"/>
          </a:xfrm>
          <a:prstGeom prst="rect">
            <a:avLst/>
          </a:prstGeom>
          <a:noFill/>
        </p:spPr>
      </p:pic>
      <p:pic>
        <p:nvPicPr>
          <p:cNvPr id="194562" name="Picture 2" descr="This is one of our best prints to date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513" y="2247942"/>
            <a:ext cx="4268787" cy="284789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435934" y="5268314"/>
            <a:ext cx="226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3-D Printers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173" y="1738244"/>
            <a:ext cx="3379627" cy="171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Photochemical Reactions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35893" y="724620"/>
            <a:ext cx="2616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Photoisomerization</a:t>
            </a:r>
            <a:endParaRPr lang="en-US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04547" y="3595688"/>
            <a:ext cx="3955302" cy="2390977"/>
            <a:chOff x="3728925" y="3528811"/>
            <a:chExt cx="4831769" cy="2920800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6459248" y="3528811"/>
            <a:ext cx="1923293" cy="22967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971" name="CS ChemDraw Drawing" r:id="rId5" imgW="2354209" imgH="2811510" progId="ChemDraw.Document.6.0">
                    <p:embed/>
                  </p:oleObj>
                </mc:Choice>
                <mc:Fallback>
                  <p:oleObj name="CS ChemDraw Drawing" r:id="rId5" imgW="2354209" imgH="2811510" progId="ChemDraw.Document.6.0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59248" y="3528811"/>
                          <a:ext cx="1923293" cy="22967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7"/>
            <p:cNvGraphicFramePr>
              <a:graphicFrameLocks noChangeAspect="1"/>
            </p:cNvGraphicFramePr>
            <p:nvPr/>
          </p:nvGraphicFramePr>
          <p:xfrm>
            <a:off x="3728925" y="3906479"/>
            <a:ext cx="1886263" cy="19040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972" name="CS ChemDraw Drawing" r:id="rId7" imgW="2354209" imgH="2377080" progId="ChemDraw.Document.6.0">
                    <p:embed/>
                  </p:oleObj>
                </mc:Choice>
                <mc:Fallback>
                  <p:oleObj name="CS ChemDraw Drawing" r:id="rId7" imgW="2354209" imgH="2377080" progId="ChemDraw.Document.6.0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28925" y="3906479"/>
                          <a:ext cx="1886263" cy="19040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" name="Straight Arrow Connector 10"/>
            <p:cNvCxnSpPr/>
            <p:nvPr/>
          </p:nvCxnSpPr>
          <p:spPr>
            <a:xfrm>
              <a:off x="5785830" y="4925353"/>
              <a:ext cx="6096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729847" y="4462718"/>
              <a:ext cx="600042" cy="452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h</a:t>
              </a:r>
              <a:r>
                <a:rPr lang="en-US" sz="1400" dirty="0" err="1">
                  <a:latin typeface="Symbol" pitchFamily="18" charset="2"/>
                </a:rPr>
                <a:t>n</a:t>
              </a:r>
              <a:endParaRPr lang="en-US" sz="1400" dirty="0">
                <a:latin typeface="Symbol" pitchFamily="18" charset="2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766441" y="5906942"/>
              <a:ext cx="2094459" cy="5426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Ground State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26249" y="5906942"/>
              <a:ext cx="2034445" cy="5426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Excited State</a:t>
              </a:r>
            </a:p>
          </p:txBody>
        </p:sp>
      </p:grpSp>
      <p:pic>
        <p:nvPicPr>
          <p:cNvPr id="210950" name="Picture 6" descr="http://cdn.physorg.com/newman/gfx/news/hires/Cliffffffboard-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45013" y="3392488"/>
            <a:ext cx="4499829" cy="2944812"/>
          </a:xfrm>
          <a:prstGeom prst="rect">
            <a:avLst/>
          </a:prstGeom>
          <a:noFill/>
        </p:spPr>
      </p:pic>
      <p:pic>
        <p:nvPicPr>
          <p:cNvPr id="210952" name="Picture 8" descr="http://www.molsci.ucla.edu/source_mat/chem_vis/resources/3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99013" y="1216377"/>
            <a:ext cx="4064000" cy="18062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Photochemical Reactions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66093" y="724620"/>
            <a:ext cx="20022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Photoswitches</a:t>
            </a:r>
            <a:endParaRPr lang="en-US" sz="2400" dirty="0"/>
          </a:p>
        </p:txBody>
      </p:sp>
      <p:pic>
        <p:nvPicPr>
          <p:cNvPr id="2119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4922" y="3758844"/>
            <a:ext cx="5260181" cy="190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962679" y="5706638"/>
            <a:ext cx="51646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i="1" dirty="0"/>
              <a:t>J. Am. Chem. Soc.</a:t>
            </a:r>
            <a:r>
              <a:rPr lang="de-DE" sz="1600" dirty="0"/>
              <a:t>, 2013, 135 (16), pp 5974–5977</a:t>
            </a:r>
            <a:endParaRPr lang="en-US" sz="1600" dirty="0"/>
          </a:p>
        </p:txBody>
      </p:sp>
      <p:pic>
        <p:nvPicPr>
          <p:cNvPr id="2119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179" y="1657701"/>
            <a:ext cx="4267200" cy="1439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2971" y="1657700"/>
            <a:ext cx="3374130" cy="134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45</a:t>
            </a:fld>
            <a:endParaRPr lang="en-US"/>
          </a:p>
        </p:txBody>
      </p:sp>
      <p:grpSp>
        <p:nvGrpSpPr>
          <p:cNvPr id="2" name="Group 6"/>
          <p:cNvGrpSpPr/>
          <p:nvPr/>
        </p:nvGrpSpPr>
        <p:grpSpPr>
          <a:xfrm>
            <a:off x="5601742" y="1845824"/>
            <a:ext cx="251249" cy="1749656"/>
            <a:chOff x="3004911" y="1066141"/>
            <a:chExt cx="251249" cy="1749656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3028566" y="1066141"/>
            <a:ext cx="227594" cy="17409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674" name="CS ChemDraw Drawing" r:id="rId4" imgW="118318" imgH="688500" progId="ChemDraw.Document.6.0">
                    <p:embed/>
                  </p:oleObj>
                </mc:Choice>
                <mc:Fallback>
                  <p:oleObj name="CS ChemDraw Drawing" r:id="rId4" imgW="118318" imgH="688500" progId="ChemDraw.Document.6.0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8566" y="1066141"/>
                          <a:ext cx="227594" cy="17409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Isosceles Triangle 12"/>
            <p:cNvSpPr/>
            <p:nvPr/>
          </p:nvSpPr>
          <p:spPr>
            <a:xfrm rot="10800000">
              <a:off x="3004911" y="2659680"/>
              <a:ext cx="181096" cy="156117"/>
            </a:xfrm>
            <a:prstGeom prst="triangl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5265679" y="1708954"/>
            <a:ext cx="579864" cy="858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45189" y="4087329"/>
            <a:ext cx="2533065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>
                <a:latin typeface="Arial" pitchFamily="34" charset="0"/>
                <a:cs typeface="Arial" pitchFamily="34" charset="0"/>
              </a:rPr>
              <a:t>Processes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Excitation</a:t>
            </a:r>
          </a:p>
          <a:p>
            <a:pPr algn="ctr"/>
            <a:r>
              <a:rPr lang="en-US" sz="2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Fluorescence</a:t>
            </a:r>
          </a:p>
          <a:p>
            <a:pPr algn="ctr"/>
            <a:r>
              <a:rPr lang="en-US" sz="2000" dirty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Phosphorescence</a:t>
            </a:r>
          </a:p>
          <a:p>
            <a:pPr algn="ctr"/>
            <a:r>
              <a:rPr lang="en-US" sz="20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Non-</a:t>
            </a:r>
            <a:r>
              <a:rPr lang="en-US" sz="20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radiative</a:t>
            </a:r>
            <a:r>
              <a:rPr lang="en-US" sz="20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decay</a:t>
            </a:r>
          </a:p>
          <a:p>
            <a:pPr algn="ctr"/>
            <a:r>
              <a:rPr lang="en-US" sz="20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Internal conversion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Intersystem crossing</a:t>
            </a:r>
          </a:p>
          <a:p>
            <a:pPr algn="ctr"/>
            <a:r>
              <a:rPr lang="en-US" sz="20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Photochemistry</a:t>
            </a: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3161573" y="3618415"/>
            <a:ext cx="338650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3085373" y="1856521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2704373" y="3414060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S</a:t>
            </a:r>
            <a:r>
              <a:rPr lang="en-US" sz="2000" i="0" baseline="-25000" dirty="0"/>
              <a:t>0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2706230" y="1551721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S</a:t>
            </a:r>
            <a:r>
              <a:rPr lang="en-US" sz="2000" i="0" baseline="-25000" dirty="0"/>
              <a:t>1</a:t>
            </a:r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3090026" y="1395573"/>
            <a:ext cx="15427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2710882" y="1179981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S</a:t>
            </a:r>
            <a:r>
              <a:rPr lang="en-US" sz="2000" i="0" baseline="-25000" dirty="0"/>
              <a:t>2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392280" y="1430169"/>
            <a:ext cx="0" cy="2163337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689644" y="1426453"/>
            <a:ext cx="0" cy="416312"/>
          </a:xfrm>
          <a:prstGeom prst="straightConnector1">
            <a:avLst/>
          </a:prstGeom>
          <a:ln w="28575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263157" y="1902248"/>
            <a:ext cx="0" cy="1713560"/>
          </a:xfrm>
          <a:prstGeom prst="straightConnector1">
            <a:avLst/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Line 4"/>
          <p:cNvSpPr>
            <a:spLocks noChangeShapeType="1"/>
          </p:cNvSpPr>
          <p:nvPr/>
        </p:nvSpPr>
        <p:spPr bwMode="auto">
          <a:xfrm flipV="1">
            <a:off x="1695283" y="1117900"/>
            <a:ext cx="0" cy="2653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1400189" y="2315441"/>
            <a:ext cx="37963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</a:t>
            </a:r>
          </a:p>
        </p:txBody>
      </p:sp>
      <p:grpSp>
        <p:nvGrpSpPr>
          <p:cNvPr id="3" name="Group 26"/>
          <p:cNvGrpSpPr/>
          <p:nvPr/>
        </p:nvGrpSpPr>
        <p:grpSpPr>
          <a:xfrm>
            <a:off x="3810114" y="1827238"/>
            <a:ext cx="240101" cy="1771959"/>
            <a:chOff x="2904550" y="1724063"/>
            <a:chExt cx="240101" cy="1771959"/>
          </a:xfrm>
        </p:grpSpPr>
        <p:graphicFrame>
          <p:nvGraphicFramePr>
            <p:cNvPr id="28" name="Object 8"/>
            <p:cNvGraphicFramePr>
              <a:graphicFrameLocks noChangeAspect="1"/>
            </p:cNvGraphicFramePr>
            <p:nvPr/>
          </p:nvGraphicFramePr>
          <p:xfrm>
            <a:off x="2917057" y="1724063"/>
            <a:ext cx="227594" cy="17409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675" name="CS ChemDraw Drawing" r:id="rId6" imgW="118318" imgH="688500" progId="ChemDraw.Document.6.0">
                    <p:embed/>
                  </p:oleObj>
                </mc:Choice>
                <mc:Fallback>
                  <p:oleObj name="CS ChemDraw Drawing" r:id="rId6" imgW="118318" imgH="688500" progId="ChemDraw.Document.6.0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7057" y="1724063"/>
                          <a:ext cx="227594" cy="17409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Isosceles Triangle 28"/>
            <p:cNvSpPr/>
            <p:nvPr/>
          </p:nvSpPr>
          <p:spPr>
            <a:xfrm rot="10800000">
              <a:off x="2904550" y="3339905"/>
              <a:ext cx="181096" cy="156117"/>
            </a:xfrm>
            <a:prstGeom prst="triangl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Line 7"/>
          <p:cNvSpPr>
            <a:spLocks noChangeShapeType="1"/>
          </p:cNvSpPr>
          <p:nvPr/>
        </p:nvSpPr>
        <p:spPr bwMode="auto">
          <a:xfrm>
            <a:off x="4988514" y="2533028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7"/>
          <p:cNvSpPr>
            <a:spLocks noChangeShapeType="1"/>
          </p:cNvSpPr>
          <p:nvPr/>
        </p:nvSpPr>
        <p:spPr bwMode="auto">
          <a:xfrm>
            <a:off x="4993167" y="2072080"/>
            <a:ext cx="15427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6561827" y="2359761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T</a:t>
            </a:r>
            <a:r>
              <a:rPr lang="en-US" sz="2000" i="0" baseline="-25000" dirty="0"/>
              <a:t>1</a:t>
            </a: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6566479" y="1878791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/>
              <a:t>T</a:t>
            </a:r>
            <a:r>
              <a:rPr lang="en-US" sz="2000" i="0" baseline="-25000" dirty="0"/>
              <a:t>2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4633780" y="1879936"/>
            <a:ext cx="341964" cy="654209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6155144" y="2556454"/>
            <a:ext cx="0" cy="1048208"/>
          </a:xfrm>
          <a:prstGeom prst="straightConnector1">
            <a:avLst/>
          </a:prstGeom>
          <a:ln w="28575">
            <a:solidFill>
              <a:srgbClr val="00CC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250817" y="2578750"/>
            <a:ext cx="0" cy="999889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609600" y="1555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“Complete” </a:t>
            </a:r>
            <a:r>
              <a:rPr lang="en-US" sz="3200" b="1" u="sng" dirty="0" err="1">
                <a:solidFill>
                  <a:schemeClr val="tx2"/>
                </a:solidFill>
              </a:rPr>
              <a:t>Jablonski</a:t>
            </a:r>
            <a:r>
              <a:rPr lang="en-US" sz="3200" b="1" u="sng" dirty="0">
                <a:solidFill>
                  <a:schemeClr val="tx2"/>
                </a:solidFill>
              </a:rPr>
              <a:t> Diagram</a:t>
            </a:r>
          </a:p>
        </p:txBody>
      </p:sp>
      <p:cxnSp>
        <p:nvCxnSpPr>
          <p:cNvPr id="42" name="Straight Arrow Connector 41"/>
          <p:cNvCxnSpPr>
            <a:endCxn id="30" idx="1"/>
          </p:cNvCxnSpPr>
          <p:nvPr/>
        </p:nvCxnSpPr>
        <p:spPr>
          <a:xfrm flipH="1" flipV="1">
            <a:off x="6535919" y="2533028"/>
            <a:ext cx="515390" cy="122030"/>
          </a:xfrm>
          <a:prstGeom prst="straightConnector1">
            <a:avLst/>
          </a:prstGeom>
          <a:ln w="28575"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037078" y="2338522"/>
            <a:ext cx="91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Product</a:t>
            </a:r>
          </a:p>
        </p:txBody>
      </p:sp>
      <p:cxnSp>
        <p:nvCxnSpPr>
          <p:cNvPr id="52" name="Straight Arrow Connector 51"/>
          <p:cNvCxnSpPr>
            <a:stCxn id="56" idx="1"/>
          </p:cNvCxnSpPr>
          <p:nvPr/>
        </p:nvCxnSpPr>
        <p:spPr>
          <a:xfrm flipV="1">
            <a:off x="2646488" y="1857619"/>
            <a:ext cx="419561" cy="76199"/>
          </a:xfrm>
          <a:prstGeom prst="straightConnector1">
            <a:avLst/>
          </a:prstGeom>
          <a:ln w="28575"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725622" y="1619594"/>
            <a:ext cx="91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Product</a:t>
            </a:r>
          </a:p>
        </p:txBody>
      </p:sp>
      <p:sp>
        <p:nvSpPr>
          <p:cNvPr id="55" name="Line 7"/>
          <p:cNvSpPr>
            <a:spLocks noChangeShapeType="1"/>
          </p:cNvSpPr>
          <p:nvPr/>
        </p:nvSpPr>
        <p:spPr bwMode="auto">
          <a:xfrm>
            <a:off x="7045500" y="2663177"/>
            <a:ext cx="81334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Line 7"/>
          <p:cNvSpPr>
            <a:spLocks noChangeShapeType="1"/>
          </p:cNvSpPr>
          <p:nvPr/>
        </p:nvSpPr>
        <p:spPr bwMode="auto">
          <a:xfrm>
            <a:off x="1833144" y="1933818"/>
            <a:ext cx="81334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686052" y="4094257"/>
            <a:ext cx="4221412" cy="19005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000" u="sng" dirty="0">
                <a:latin typeface="Arial" pitchFamily="34" charset="0"/>
                <a:cs typeface="Arial" pitchFamily="34" charset="0"/>
              </a:rPr>
              <a:t>Measurement Technique</a:t>
            </a:r>
          </a:p>
          <a:p>
            <a:pPr algn="ctr">
              <a:spcAft>
                <a:spcPts val="15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Absorption Spectroscopy</a:t>
            </a:r>
          </a:p>
          <a:p>
            <a:pPr algn="ctr">
              <a:spcAft>
                <a:spcPts val="1500"/>
              </a:spcAft>
            </a:pPr>
            <a:r>
              <a:rPr lang="en-US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Fluorescence Spectroscopy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spcAft>
                <a:spcPts val="150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Transient Absorption Spectroscopy 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2649330" y="4603157"/>
            <a:ext cx="2646570" cy="19744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ight Brace 58"/>
          <p:cNvSpPr/>
          <p:nvPr/>
        </p:nvSpPr>
        <p:spPr>
          <a:xfrm>
            <a:off x="3067050" y="4800600"/>
            <a:ext cx="400050" cy="87630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3506580" y="5231807"/>
            <a:ext cx="1579770" cy="6409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ight Brace 62"/>
          <p:cNvSpPr/>
          <p:nvPr/>
        </p:nvSpPr>
        <p:spPr>
          <a:xfrm>
            <a:off x="3067050" y="5715000"/>
            <a:ext cx="400050" cy="87630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3417680" y="5775960"/>
            <a:ext cx="1344820" cy="3702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Side Note: Other Excitations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135170" name="Picture 2" descr="http://ak8.picdn.net/shutterstock/videos/1265707/preview/stock-footage-blacksmith-shaping-a-horsesho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117" y="1436108"/>
            <a:ext cx="3342984" cy="187207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88336" y="809396"/>
            <a:ext cx="2508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Thermal Excitation</a:t>
            </a:r>
          </a:p>
        </p:txBody>
      </p:sp>
      <p:pic>
        <p:nvPicPr>
          <p:cNvPr id="194562" name="Picture 2" descr="http://3.bp.blogspot.com/-yhBz5SyY_Z8/UIW0X3JUCbI/AAAAAAAADWE/NelktrdMgno/s1600/HILBERT_0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76" y="3836988"/>
            <a:ext cx="3769124" cy="2514600"/>
          </a:xfrm>
          <a:prstGeom prst="rect">
            <a:avLst/>
          </a:prstGeom>
          <a:noFill/>
        </p:spPr>
      </p:pic>
      <p:pic>
        <p:nvPicPr>
          <p:cNvPr id="285698" name="Picture 2" descr="Image result for BLACK BODY radi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3575" y="3848100"/>
            <a:ext cx="4425246" cy="2489201"/>
          </a:xfrm>
          <a:prstGeom prst="rect">
            <a:avLst/>
          </a:prstGeom>
          <a:noFill/>
        </p:spPr>
      </p:pic>
      <p:pic>
        <p:nvPicPr>
          <p:cNvPr id="285700" name="Picture 4" descr="Image result for light bulb filament 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41456" y="1463676"/>
            <a:ext cx="3280352" cy="1845198"/>
          </a:xfrm>
          <a:prstGeom prst="rect">
            <a:avLst/>
          </a:prstGeom>
          <a:noFill/>
        </p:spPr>
      </p:pic>
      <p:pic>
        <p:nvPicPr>
          <p:cNvPr id="28570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81826" y="3853068"/>
            <a:ext cx="929120" cy="149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70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84091" y="3897451"/>
            <a:ext cx="1027399" cy="159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8" name="Picture 6" descr="http://www.chemistry-blog.com/wp-content/uploads/2013/07/GSColo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0713" y="3735388"/>
            <a:ext cx="4389372" cy="2885606"/>
          </a:xfrm>
          <a:prstGeom prst="rect">
            <a:avLst/>
          </a:prstGeom>
          <a:noFill/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Side Note: Other Excitations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135174" name="Picture 6" descr="https://lh4.googleusercontent.com/-NGr2Xm1iQ5E/TrVunFn2P_I/AAAAAAAAABU/yiSBvxftVSg/s0/glow_stick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1001" y="1031015"/>
            <a:ext cx="1727532" cy="2436822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3237536" y="809396"/>
            <a:ext cx="2611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Chemical Excitation</a:t>
            </a:r>
          </a:p>
        </p:txBody>
      </p:sp>
      <p:pic>
        <p:nvPicPr>
          <p:cNvPr id="202756" name="Picture 4" descr="GlowStic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596" y="3662361"/>
            <a:ext cx="3776703" cy="2857707"/>
          </a:xfrm>
          <a:prstGeom prst="rect">
            <a:avLst/>
          </a:prstGeom>
          <a:noFill/>
        </p:spPr>
      </p:pic>
      <p:pic>
        <p:nvPicPr>
          <p:cNvPr id="283650" name="Picture 2" descr="Image result for bioluminescence 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260" y="1591841"/>
            <a:ext cx="3373438" cy="1889125"/>
          </a:xfrm>
          <a:prstGeom prst="rect">
            <a:avLst/>
          </a:prstGeom>
          <a:noFill/>
        </p:spPr>
      </p:pic>
      <p:pic>
        <p:nvPicPr>
          <p:cNvPr id="283652" name="Picture 4" descr="Image result for chemiluminescence 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04120" y="1316177"/>
            <a:ext cx="1973553" cy="2165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Side Note: Other Excitations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135178" name="Picture 10" descr="http://emerald.physics.unc.edu/about/labs/content/techresource/images/sonolum.luminol.hor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100" y="1395123"/>
            <a:ext cx="3981884" cy="265459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3275636" y="809396"/>
            <a:ext cx="2525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Sonoluminescence</a:t>
            </a:r>
            <a:endParaRPr lang="en-US" sz="2400" dirty="0"/>
          </a:p>
        </p:txBody>
      </p:sp>
      <p:pic>
        <p:nvPicPr>
          <p:cNvPr id="200706" name="Picture 2" descr="http://upload.wikimedia.org/wikipedia/commons/thumb/2/2a/Sonoluminescence_Setup.png/400px-Sonoluminescence_Setu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8713" y="1428354"/>
            <a:ext cx="3342745" cy="2507059"/>
          </a:xfrm>
          <a:prstGeom prst="rect">
            <a:avLst/>
          </a:prstGeom>
          <a:noFill/>
        </p:spPr>
      </p:pic>
      <p:pic>
        <p:nvPicPr>
          <p:cNvPr id="281602" name="Picture 2" descr="Image result for SONOLUMINESCENCE 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6374" y="4443413"/>
            <a:ext cx="3375025" cy="22533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Side Note: Other Excitations</a:t>
            </a:r>
          </a:p>
        </p:txBody>
      </p:sp>
      <p:pic>
        <p:nvPicPr>
          <p:cNvPr id="150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6946" y="1364112"/>
            <a:ext cx="1777422" cy="231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5916758" y="3659918"/>
            <a:ext cx="21307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 </a:t>
            </a:r>
            <a:r>
              <a:rPr lang="en-US" sz="1200" i="1" dirty="0"/>
              <a:t>Nature</a:t>
            </a:r>
            <a:r>
              <a:rPr lang="en-US" sz="1200" dirty="0"/>
              <a:t> </a:t>
            </a:r>
            <a:r>
              <a:rPr lang="en-US" sz="1200" b="1" dirty="0"/>
              <a:t>2008</a:t>
            </a:r>
            <a:r>
              <a:rPr lang="en-US" sz="1200" dirty="0"/>
              <a:t>, 455, 1089–1092.</a:t>
            </a:r>
          </a:p>
        </p:txBody>
      </p:sp>
      <p:pic>
        <p:nvPicPr>
          <p:cNvPr id="15053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8517" y="1357028"/>
            <a:ext cx="1540163" cy="231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16900" y="6356350"/>
            <a:ext cx="469900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29415" y="774700"/>
            <a:ext cx="3431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en-US" sz="2400" dirty="0" err="1"/>
              <a:t>Tribo</a:t>
            </a:r>
            <a:r>
              <a:rPr lang="en-US" sz="2400" dirty="0"/>
              <a:t>/</a:t>
            </a:r>
            <a:r>
              <a:rPr lang="en-US" sz="2400" dirty="0" err="1"/>
              <a:t>Fractoluminescence</a:t>
            </a:r>
            <a:endParaRPr lang="en-US" sz="2400" dirty="0"/>
          </a:p>
        </p:txBody>
      </p:sp>
      <p:pic>
        <p:nvPicPr>
          <p:cNvPr id="204806" name="Picture 6" descr="http://www.candyfavorites.com/blog/wp-content/uploads/l_life_savers_wintogre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5941" y="4545446"/>
            <a:ext cx="2498681" cy="1824038"/>
          </a:xfrm>
          <a:prstGeom prst="rect">
            <a:avLst/>
          </a:prstGeom>
          <a:noFill/>
        </p:spPr>
      </p:pic>
      <p:pic>
        <p:nvPicPr>
          <p:cNvPr id="222210" name="Picture 2" descr="Image result for triboluminescenc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4230" y="4334021"/>
            <a:ext cx="3640570" cy="2040320"/>
          </a:xfrm>
          <a:prstGeom prst="rect">
            <a:avLst/>
          </a:prstGeom>
          <a:noFill/>
        </p:spPr>
      </p:pic>
      <p:pic>
        <p:nvPicPr>
          <p:cNvPr id="222212" name="Picture 4" descr="Image result for triboluminescence 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9695" y="1357306"/>
            <a:ext cx="4154567" cy="2331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16" y="1005244"/>
            <a:ext cx="5472545" cy="155864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/>
              <a:t>Narrowing our focus</a:t>
            </a:r>
          </a:p>
          <a:p>
            <a:pPr marL="692150" defTabSz="695325"/>
            <a:r>
              <a:rPr lang="en-US" sz="2800" dirty="0" err="1"/>
              <a:t>Absorp</a:t>
            </a:r>
            <a:r>
              <a:rPr lang="en-US" sz="2800" dirty="0"/>
              <a:t>./Trans.</a:t>
            </a:r>
          </a:p>
          <a:p>
            <a:pPr marL="692150" defTabSz="695325"/>
            <a:r>
              <a:rPr lang="en-US" sz="2800" dirty="0"/>
              <a:t>Visible spectrum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2397485" y="3991690"/>
            <a:ext cx="600080" cy="1508550"/>
          </a:xfrm>
          <a:prstGeom prst="cube">
            <a:avLst>
              <a:gd name="adj" fmla="val 31624"/>
            </a:avLst>
          </a:prstGeom>
          <a:solidFill>
            <a:srgbClr val="FFC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97"/>
          <p:cNvSpPr>
            <a:spLocks noChangeAspect="1"/>
          </p:cNvSpPr>
          <p:nvPr/>
        </p:nvSpPr>
        <p:spPr bwMode="auto">
          <a:xfrm rot="324265" flipH="1">
            <a:off x="416230" y="4723095"/>
            <a:ext cx="1796285" cy="338297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762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968" y="4139036"/>
            <a:ext cx="2351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Light (h</a:t>
            </a:r>
            <a:r>
              <a:rPr lang="en-US" sz="2400" dirty="0">
                <a:latin typeface="Symbol" pitchFamily="18" charset="2"/>
              </a:rPr>
              <a:t>n</a:t>
            </a:r>
            <a:r>
              <a:rPr lang="en-US" sz="2400" dirty="0"/>
              <a:t>)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879268" y="3096058"/>
            <a:ext cx="5112327" cy="3429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u="sng" dirty="0"/>
              <a:t>E</a:t>
            </a: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lectronic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Transitions-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electrons excited from one energy level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another.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573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Atomic</a:t>
            </a:r>
          </a:p>
          <a:p>
            <a:pPr marL="12573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noProof="0" dirty="0"/>
              <a:t>Molecular</a:t>
            </a:r>
          </a:p>
          <a:p>
            <a:pPr marL="12573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Materials</a:t>
            </a:r>
          </a:p>
          <a:p>
            <a:pPr marL="12573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noProof="0" dirty="0"/>
              <a:t>Solids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3477" y="5597229"/>
            <a:ext cx="1440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Sample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Interaction of Light with Matter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1397" y="723379"/>
            <a:ext cx="5097432" cy="205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/>
      <p:bldP spid="13" grpId="0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Side Note: Other Excitations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135176" name="Picture 8" descr="http://www.broccolicity.com/wp-content/uploads/2013/03/url-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9166" y="1451264"/>
            <a:ext cx="2866734" cy="2866734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3107786" y="844808"/>
            <a:ext cx="2873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400" dirty="0"/>
              <a:t>Electroluminescence</a:t>
            </a:r>
          </a:p>
        </p:txBody>
      </p:sp>
      <p:pic>
        <p:nvPicPr>
          <p:cNvPr id="206850" name="Picture 2" descr="http://www.sony.net/SonyInfo/technology/technology/theme/8ido18000001r2by-img/8ido18000001r2k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0113" y="1423703"/>
            <a:ext cx="4263804" cy="2896169"/>
          </a:xfrm>
          <a:prstGeom prst="rect">
            <a:avLst/>
          </a:prstGeom>
          <a:noFill/>
        </p:spPr>
      </p:pic>
      <p:pic>
        <p:nvPicPr>
          <p:cNvPr id="277506" name="Picture 2" descr="Image result for rollable OLED 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2047" y="4661044"/>
            <a:ext cx="3429000" cy="1924051"/>
          </a:xfrm>
          <a:prstGeom prst="rect">
            <a:avLst/>
          </a:prstGeom>
          <a:noFill/>
        </p:spPr>
      </p:pic>
      <p:pic>
        <p:nvPicPr>
          <p:cNvPr id="277508" name="Picture 4" descr="Image result for flexible OLED 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458" y="4654389"/>
            <a:ext cx="3418898" cy="1926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87313"/>
            <a:ext cx="8229600" cy="114300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254000" dir="5400000" algn="ctr" rotWithShape="0">
                    <a:schemeClr val="bg1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Any questions?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0123" y="6114990"/>
            <a:ext cx="5545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Follow us on Twitter and Instagram (@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HansonFSU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79829" y="885371"/>
            <a:ext cx="88900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1" y="96898"/>
            <a:ext cx="1318276" cy="750916"/>
          </a:xfrm>
          <a:prstGeom prst="rect">
            <a:avLst/>
          </a:prstGeom>
        </p:spPr>
      </p:pic>
      <p:pic>
        <p:nvPicPr>
          <p:cNvPr id="726018" name="Picture 2" descr="https://pbs.twimg.com/media/Dua942sXcAAX7Ka.jpg">
            <a:extLst>
              <a:ext uri="{FF2B5EF4-FFF2-40B4-BE49-F238E27FC236}">
                <a16:creationId xmlns:a16="http://schemas.microsoft.com/office/drawing/2014/main" id="{66B8360A-D39A-481A-AFB6-5CC2D7431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183" y="3647167"/>
            <a:ext cx="3515873" cy="234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6020" name="Picture 4" descr="https://pbs.twimg.com/media/DsKDwLwX4AQwFTW.jpg:large">
            <a:extLst>
              <a:ext uri="{FF2B5EF4-FFF2-40B4-BE49-F238E27FC236}">
                <a16:creationId xmlns:a16="http://schemas.microsoft.com/office/drawing/2014/main" id="{377968C5-2DDE-46F1-BBC1-A50DEDC37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6" y="1184966"/>
            <a:ext cx="3509470" cy="234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6022" name="Picture 6" descr="https://pbs.twimg.com/media/DrliEzFWsAAVvl3.jpg">
            <a:extLst>
              <a:ext uri="{FF2B5EF4-FFF2-40B4-BE49-F238E27FC236}">
                <a16:creationId xmlns:a16="http://schemas.microsoft.com/office/drawing/2014/main" id="{E153BA27-6D7F-4946-B714-C7EB3457D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932" y="1197012"/>
            <a:ext cx="1763234" cy="234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6024" name="Picture 8" descr="https://pbs.twimg.com/media/DbPjBJVUMAA2PRb.jpg">
            <a:extLst>
              <a:ext uri="{FF2B5EF4-FFF2-40B4-BE49-F238E27FC236}">
                <a16:creationId xmlns:a16="http://schemas.microsoft.com/office/drawing/2014/main" id="{1B59CFAB-8AD3-4DC1-A821-C944685B9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60" y="3647167"/>
            <a:ext cx="3124769" cy="234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6026" name="Picture 10" descr="https://pbs.twimg.com/media/DXSuRs6U8AApmUG.jpg">
            <a:extLst>
              <a:ext uri="{FF2B5EF4-FFF2-40B4-BE49-F238E27FC236}">
                <a16:creationId xmlns:a16="http://schemas.microsoft.com/office/drawing/2014/main" id="{3BEC166B-D7C1-4AE6-838B-B6687511F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626" y="1184967"/>
            <a:ext cx="3515874" cy="234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6028" name="Picture 12" descr="https://pbs.twimg.com/media/DVmk-SRW4AI2l5U.jpg">
            <a:extLst>
              <a:ext uri="{FF2B5EF4-FFF2-40B4-BE49-F238E27FC236}">
                <a16:creationId xmlns:a16="http://schemas.microsoft.com/office/drawing/2014/main" id="{2780F047-9944-4829-A033-8C9E6ADAD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8" y="3690973"/>
            <a:ext cx="1870524" cy="234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221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1199544" y="1014287"/>
          <a:ext cx="1727202" cy="1725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CS ChemDraw Drawing" r:id="rId4" imgW="1962516" imgH="1961010" progId="ChemDraw.Document.6.0">
                  <p:embed/>
                </p:oleObj>
              </mc:Choice>
              <mc:Fallback>
                <p:oleObj name="CS ChemDraw Drawing" r:id="rId4" imgW="1962516" imgH="1961010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9544" y="1014287"/>
                        <a:ext cx="1727202" cy="17258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5223" name="Rectangle 7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Hydrogen Absorption</a:t>
            </a:r>
          </a:p>
        </p:txBody>
      </p:sp>
      <p:graphicFrame>
        <p:nvGraphicFramePr>
          <p:cNvPr id="265227" name="Object 11"/>
          <p:cNvGraphicFramePr>
            <a:graphicFrameLocks noChangeAspect="1"/>
          </p:cNvGraphicFramePr>
          <p:nvPr/>
        </p:nvGraphicFramePr>
        <p:xfrm>
          <a:off x="5789612" y="2133600"/>
          <a:ext cx="3201988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CS ChemDraw Drawing" r:id="rId6" imgW="2093261" imgH="2440929" progId="ChemDraw.Document.6.0">
                  <p:embed/>
                </p:oleObj>
              </mc:Choice>
              <mc:Fallback>
                <p:oleObj name="CS ChemDraw Drawing" r:id="rId6" imgW="2093261" imgH="2440929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9612" y="2133600"/>
                        <a:ext cx="3201988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21308" y="489297"/>
            <a:ext cx="46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h</a:t>
            </a:r>
            <a:r>
              <a:rPr lang="en-US" dirty="0" err="1">
                <a:solidFill>
                  <a:srgbClr val="FF000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12" name="Freeform 97"/>
          <p:cNvSpPr>
            <a:spLocks noChangeAspect="1"/>
          </p:cNvSpPr>
          <p:nvPr/>
        </p:nvSpPr>
        <p:spPr bwMode="auto">
          <a:xfrm rot="2504067" flipH="1">
            <a:off x="974697" y="1217364"/>
            <a:ext cx="1228388" cy="23134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968316" y="1818409"/>
            <a:ext cx="58189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3680981" y="1018309"/>
          <a:ext cx="1729219" cy="1729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CS ChemDraw Drawing" r:id="rId8" imgW="1961165" imgH="1961010" progId="ChemDraw.Document.6.0">
                  <p:embed/>
                </p:oleObj>
              </mc:Choice>
              <mc:Fallback>
                <p:oleObj name="CS ChemDraw Drawing" r:id="rId8" imgW="1961165" imgH="1961010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0981" y="1018309"/>
                        <a:ext cx="1729219" cy="17292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1799586" y="3059113"/>
          <a:ext cx="539432" cy="3080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CS ChemDraw Drawing" r:id="rId10" imgW="427891" imgH="2448630" progId="ChemDraw.Document.6.0">
                  <p:embed/>
                </p:oleObj>
              </mc:Choice>
              <mc:Fallback>
                <p:oleObj name="CS ChemDraw Drawing" r:id="rId10" imgW="427891" imgH="2448630" progId="ChemDraw.Document.6.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9586" y="3059113"/>
                        <a:ext cx="539432" cy="30807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1358590" y="6241534"/>
            <a:ext cx="1425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Ground State</a:t>
            </a:r>
          </a:p>
        </p:txBody>
      </p:sp>
      <p:graphicFrame>
        <p:nvGraphicFramePr>
          <p:cNvPr id="1033" name="Object 9"/>
          <p:cNvGraphicFramePr>
            <a:graphicFrameLocks noChangeAspect="1"/>
          </p:cNvGraphicFramePr>
          <p:nvPr/>
        </p:nvGraphicFramePr>
        <p:xfrm>
          <a:off x="4314186" y="3060383"/>
          <a:ext cx="540490" cy="2842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CS ChemDraw Drawing" r:id="rId12" imgW="427891" imgH="2255040" progId="ChemDraw.Document.6.0">
                  <p:embed/>
                </p:oleObj>
              </mc:Choice>
              <mc:Fallback>
                <p:oleObj name="CS ChemDraw Drawing" r:id="rId12" imgW="427891" imgH="2255040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4186" y="3060383"/>
                        <a:ext cx="540490" cy="28425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3873190" y="6241534"/>
            <a:ext cx="1384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Excited State</a:t>
            </a:r>
          </a:p>
        </p:txBody>
      </p:sp>
      <p:sp>
        <p:nvSpPr>
          <p:cNvPr id="24" name="Freeform 97"/>
          <p:cNvSpPr>
            <a:spLocks noChangeAspect="1"/>
          </p:cNvSpPr>
          <p:nvPr/>
        </p:nvSpPr>
        <p:spPr bwMode="auto">
          <a:xfrm rot="2504067" flipH="1">
            <a:off x="911820" y="5342324"/>
            <a:ext cx="1228388" cy="23134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66431" y="4817457"/>
            <a:ext cx="46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h</a:t>
            </a:r>
            <a:r>
              <a:rPr lang="en-US" dirty="0" err="1">
                <a:solidFill>
                  <a:srgbClr val="FF000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906458" y="2895600"/>
            <a:ext cx="0" cy="3276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3872" y="4343400"/>
            <a:ext cx="82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Energy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999510" y="4876800"/>
            <a:ext cx="58189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21" grpId="0"/>
      <p:bldP spid="23" grpId="0"/>
      <p:bldP spid="24" grpId="0" animBg="1"/>
      <p:bldP spid="25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7352690" y="1680050"/>
            <a:ext cx="2633159" cy="64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6880" y="3883973"/>
            <a:ext cx="3373120" cy="2821627"/>
          </a:xfrm>
          <a:prstGeom prst="rect">
            <a:avLst/>
          </a:prstGeom>
          <a:noFill/>
        </p:spPr>
      </p:pic>
      <p:graphicFrame>
        <p:nvGraphicFramePr>
          <p:cNvPr id="8" name="Object 10"/>
          <p:cNvGraphicFramePr>
            <a:graphicFrameLocks noChangeAspect="1"/>
          </p:cNvGraphicFramePr>
          <p:nvPr/>
        </p:nvGraphicFramePr>
        <p:xfrm>
          <a:off x="990600" y="4724400"/>
          <a:ext cx="21336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5" name="Equation" r:id="rId6" imgW="1129810" imgH="482391" progId="">
                  <p:embed/>
                </p:oleObj>
              </mc:Choice>
              <mc:Fallback>
                <p:oleObj name="Equation" r:id="rId6" imgW="1129810" imgH="482391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724400"/>
                        <a:ext cx="21336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Hydrogen Absorption</a:t>
            </a:r>
          </a:p>
        </p:txBody>
      </p:sp>
      <p:sp>
        <p:nvSpPr>
          <p:cNvPr id="11" name="Can 10"/>
          <p:cNvSpPr/>
          <p:nvPr/>
        </p:nvSpPr>
        <p:spPr>
          <a:xfrm rot="16200000">
            <a:off x="2738121" y="1495240"/>
            <a:ext cx="1752600" cy="980440"/>
          </a:xfrm>
          <a:prstGeom prst="ca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6400" y="2941320"/>
            <a:ext cx="207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“white” light source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28240" y="2949628"/>
            <a:ext cx="247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Hydrogen Sample</a:t>
            </a:r>
          </a:p>
        </p:txBody>
      </p:sp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1185360"/>
            <a:ext cx="2286000" cy="160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 flipV="1">
            <a:off x="7239000" y="728160"/>
            <a:ext cx="1066800" cy="1219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239000" y="2252160"/>
            <a:ext cx="1066800" cy="106680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725909" y="2949628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Prism</a:t>
            </a:r>
          </a:p>
        </p:txBody>
      </p:sp>
      <p:sp>
        <p:nvSpPr>
          <p:cNvPr id="28" name="Freeform 97"/>
          <p:cNvSpPr>
            <a:spLocks noChangeAspect="1"/>
          </p:cNvSpPr>
          <p:nvPr/>
        </p:nvSpPr>
        <p:spPr bwMode="auto">
          <a:xfrm flipH="1">
            <a:off x="2673656" y="2130856"/>
            <a:ext cx="1963420" cy="23134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762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021320" y="3352800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Line Spectrum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76600" y="11430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endParaRPr lang="en-US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838200" y="4197588"/>
            <a:ext cx="247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err="1"/>
              <a:t>Rydberg</a:t>
            </a:r>
            <a:r>
              <a:rPr lang="en-US" u="sng" dirty="0"/>
              <a:t> Formula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57600" y="18288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endParaRPr lang="en-US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3619500" y="15240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endParaRPr lang="en-US" baseline="-25000" dirty="0"/>
          </a:p>
        </p:txBody>
      </p:sp>
      <p:sp>
        <p:nvSpPr>
          <p:cNvPr id="34" name="TextBox 33"/>
          <p:cNvSpPr txBox="1"/>
          <p:nvPr/>
        </p:nvSpPr>
        <p:spPr>
          <a:xfrm>
            <a:off x="3352800" y="22098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endParaRPr lang="en-US" baseline="-25000" dirty="0"/>
          </a:p>
        </p:txBody>
      </p:sp>
      <p:sp>
        <p:nvSpPr>
          <p:cNvPr id="35" name="TextBox 34"/>
          <p:cNvSpPr txBox="1"/>
          <p:nvPr/>
        </p:nvSpPr>
        <p:spPr>
          <a:xfrm>
            <a:off x="3314700" y="16002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endParaRPr lang="en-US" baseline="-25000" dirty="0"/>
          </a:p>
        </p:txBody>
      </p:sp>
      <p:sp>
        <p:nvSpPr>
          <p:cNvPr id="36" name="TextBox 35"/>
          <p:cNvSpPr txBox="1"/>
          <p:nvPr/>
        </p:nvSpPr>
        <p:spPr>
          <a:xfrm>
            <a:off x="3657600" y="11430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endParaRPr lang="en-US" baseline="-25000" dirty="0"/>
          </a:p>
        </p:txBody>
      </p:sp>
      <p:sp>
        <p:nvSpPr>
          <p:cNvPr id="37" name="TextBox 36"/>
          <p:cNvSpPr txBox="1"/>
          <p:nvPr/>
        </p:nvSpPr>
        <p:spPr>
          <a:xfrm>
            <a:off x="3657600" y="24384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endParaRPr lang="en-US" baseline="-25000" dirty="0"/>
          </a:p>
        </p:txBody>
      </p:sp>
      <p:sp>
        <p:nvSpPr>
          <p:cNvPr id="26" name="Litebulb"/>
          <p:cNvSpPr>
            <a:spLocks noEditPoints="1" noChangeArrowheads="1"/>
          </p:cNvSpPr>
          <p:nvPr/>
        </p:nvSpPr>
        <p:spPr bwMode="auto">
          <a:xfrm>
            <a:off x="969054" y="1343861"/>
            <a:ext cx="999445" cy="1499168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239000" y="2188660"/>
            <a:ext cx="1066800" cy="516440"/>
          </a:xfrm>
          <a:prstGeom prst="straightConnector1">
            <a:avLst/>
          </a:prstGeom>
          <a:ln w="28575">
            <a:solidFill>
              <a:srgbClr val="00A8D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7213600" y="2112460"/>
            <a:ext cx="1092200" cy="19894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7239000" y="1638300"/>
            <a:ext cx="1079500" cy="39796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/>
      <p:bldP spid="28" grpId="0" animBg="1"/>
      <p:bldP spid="29" grpId="0"/>
      <p:bldP spid="31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369" y="2104768"/>
            <a:ext cx="79438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13360" y="1538288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 e</a:t>
            </a:r>
            <a:r>
              <a:rPr lang="en-US" baseline="30000" dirty="0"/>
              <a:t>-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37160" y="3138488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80 e</a:t>
            </a:r>
            <a:r>
              <a:rPr lang="en-US" baseline="30000" dirty="0"/>
              <a:t>-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37160" y="2362200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10 e</a:t>
            </a:r>
            <a:r>
              <a:rPr lang="en-US" baseline="30000" dirty="0"/>
              <a:t>-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Increasing Complexity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12" name="Object 5"/>
          <p:cNvGraphicFramePr>
            <a:graphicFrameLocks noChangeAspect="1"/>
          </p:cNvGraphicFramePr>
          <p:nvPr/>
        </p:nvGraphicFramePr>
        <p:xfrm>
          <a:off x="1183640" y="4028758"/>
          <a:ext cx="2112963" cy="229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4" name="CS ChemDraw Drawing" r:id="rId4" imgW="1690068" imgH="1832800" progId="ChemDraw.Document.6.0">
                  <p:embed/>
                </p:oleObj>
              </mc:Choice>
              <mc:Fallback>
                <p:oleObj name="CS ChemDraw Drawing" r:id="rId4" imgW="1690068" imgH="1832800" progId="ChemDraw.Document.6.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3640" y="4028758"/>
                        <a:ext cx="2112963" cy="2290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11760" y="4922838"/>
            <a:ext cx="101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250 e</a:t>
            </a:r>
            <a:r>
              <a:rPr lang="en-US" sz="2400" baseline="30000" dirty="0"/>
              <a:t>-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241040" y="4185920"/>
            <a:ext cx="5902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Atomic Transitions </a:t>
            </a:r>
          </a:p>
          <a:p>
            <a:pPr algn="ctr"/>
            <a:r>
              <a:rPr lang="en-US" sz="2400" dirty="0"/>
              <a:t>(movement of electrons) </a:t>
            </a:r>
          </a:p>
          <a:p>
            <a:pPr algn="ctr"/>
            <a:r>
              <a:rPr lang="en-US" sz="2400" dirty="0"/>
              <a:t>+ </a:t>
            </a:r>
          </a:p>
          <a:p>
            <a:pPr algn="ctr"/>
            <a:r>
              <a:rPr lang="en-US" sz="2400" dirty="0"/>
              <a:t>Molecular/Materials Transitions</a:t>
            </a:r>
          </a:p>
          <a:p>
            <a:pPr algn="ctr"/>
            <a:r>
              <a:rPr lang="en-US" sz="2400" dirty="0"/>
              <a:t>(movement of electron density)</a:t>
            </a: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1932" y="1149857"/>
            <a:ext cx="79438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Transitions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12" name="Object 5"/>
          <p:cNvGraphicFramePr>
            <a:graphicFrameLocks noChangeAspect="1"/>
          </p:cNvGraphicFramePr>
          <p:nvPr/>
        </p:nvGraphicFramePr>
        <p:xfrm>
          <a:off x="1556217" y="3862936"/>
          <a:ext cx="2112963" cy="229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9" name="CS ChemDraw Drawing" r:id="rId3" imgW="1690068" imgH="1832800" progId="ChemDraw.Document.6.0">
                  <p:embed/>
                </p:oleObj>
              </mc:Choice>
              <mc:Fallback>
                <p:oleObj name="CS ChemDraw Drawing" r:id="rId3" imgW="1690068" imgH="1832800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6217" y="3862936"/>
                        <a:ext cx="2112963" cy="2290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5"/>
          <p:cNvGraphicFramePr>
            <a:graphicFrameLocks noChangeAspect="1"/>
          </p:cNvGraphicFramePr>
          <p:nvPr/>
        </p:nvGraphicFramePr>
        <p:xfrm>
          <a:off x="2094554" y="1053747"/>
          <a:ext cx="1727202" cy="1725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0" name="CS ChemDraw Drawing" r:id="rId5" imgW="1962516" imgH="1961010" progId="ChemDraw.Document.6.0">
                  <p:embed/>
                </p:oleObj>
              </mc:Choice>
              <mc:Fallback>
                <p:oleObj name="CS ChemDraw Drawing" r:id="rId5" imgW="1962516" imgH="1961010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554" y="1053747"/>
                        <a:ext cx="1727202" cy="17258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1217417" y="618909"/>
            <a:ext cx="1113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</a:rPr>
              <a:t>h</a:t>
            </a:r>
            <a:r>
              <a:rPr lang="en-US" sz="2800" dirty="0" err="1">
                <a:solidFill>
                  <a:srgbClr val="0000FF"/>
                </a:solidFill>
                <a:latin typeface="Symbol" pitchFamily="18" charset="2"/>
              </a:rPr>
              <a:t>n</a:t>
            </a:r>
            <a:endParaRPr lang="en-US" sz="28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43" name="Freeform 97"/>
          <p:cNvSpPr>
            <a:spLocks noChangeAspect="1"/>
          </p:cNvSpPr>
          <p:nvPr/>
        </p:nvSpPr>
        <p:spPr bwMode="auto">
          <a:xfrm rot="2504067" flipH="1">
            <a:off x="1908344" y="1256824"/>
            <a:ext cx="1228388" cy="23134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0000FF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srgbClr val="0000FF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4030753" y="1857869"/>
            <a:ext cx="94049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Object 6"/>
          <p:cNvGraphicFramePr>
            <a:graphicFrameLocks noChangeAspect="1"/>
          </p:cNvGraphicFramePr>
          <p:nvPr/>
        </p:nvGraphicFramePr>
        <p:xfrm>
          <a:off x="5181304" y="1057769"/>
          <a:ext cx="1729219" cy="1729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1" name="CS ChemDraw Drawing" r:id="rId7" imgW="1961165" imgH="1961010" progId="ChemDraw.Document.6.0">
                  <p:embed/>
                </p:oleObj>
              </mc:Choice>
              <mc:Fallback>
                <p:oleObj name="CS ChemDraw Drawing" r:id="rId7" imgW="1961165" imgH="1961010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304" y="1057769"/>
                        <a:ext cx="1729219" cy="17292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2786946" y="2778999"/>
            <a:ext cx="3510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Atomic Transitions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028603" y="4998170"/>
            <a:ext cx="99415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 rot="5400000">
            <a:off x="812043" y="4302224"/>
            <a:ext cx="2480033" cy="1408035"/>
          </a:xfrm>
          <a:prstGeom prst="ellipse">
            <a:avLst/>
          </a:prstGeom>
          <a:solidFill>
            <a:srgbClr val="FF0000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80304" y="3347086"/>
            <a:ext cx="1113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</a:rPr>
              <a:t>h</a:t>
            </a:r>
            <a:r>
              <a:rPr lang="en-US" sz="2800" dirty="0" err="1">
                <a:solidFill>
                  <a:srgbClr val="0000FF"/>
                </a:solidFill>
                <a:latin typeface="Symbol" pitchFamily="18" charset="2"/>
              </a:rPr>
              <a:t>n</a:t>
            </a:r>
            <a:endParaRPr lang="en-US" sz="28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49" name="Freeform 97"/>
          <p:cNvSpPr>
            <a:spLocks noChangeAspect="1"/>
          </p:cNvSpPr>
          <p:nvPr/>
        </p:nvSpPr>
        <p:spPr bwMode="auto">
          <a:xfrm rot="2871085" flipH="1">
            <a:off x="690928" y="4203942"/>
            <a:ext cx="1228388" cy="23134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0000FF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srgbClr val="0000FF"/>
              </a:solidFill>
            </a:endParaRPr>
          </a:p>
        </p:txBody>
      </p:sp>
      <p:graphicFrame>
        <p:nvGraphicFramePr>
          <p:cNvPr id="50" name="Object 5"/>
          <p:cNvGraphicFramePr>
            <a:graphicFrameLocks noChangeAspect="1"/>
          </p:cNvGraphicFramePr>
          <p:nvPr/>
        </p:nvGraphicFramePr>
        <p:xfrm>
          <a:off x="5353338" y="3860790"/>
          <a:ext cx="2112963" cy="229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2" name="CS ChemDraw Drawing" r:id="rId9" imgW="1690068" imgH="1832800" progId="ChemDraw.Document.6.0">
                  <p:embed/>
                </p:oleObj>
              </mc:Choice>
              <mc:Fallback>
                <p:oleObj name="CS ChemDraw Drawing" r:id="rId9" imgW="1690068" imgH="1832800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3338" y="3860790"/>
                        <a:ext cx="2112963" cy="2290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Oval 50"/>
          <p:cNvSpPr/>
          <p:nvPr/>
        </p:nvSpPr>
        <p:spPr>
          <a:xfrm rot="5400000">
            <a:off x="6172473" y="4159636"/>
            <a:ext cx="1248756" cy="1680640"/>
          </a:xfrm>
          <a:prstGeom prst="ellipse">
            <a:avLst/>
          </a:prstGeom>
          <a:solidFill>
            <a:srgbClr val="FF0000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2219961" y="6279909"/>
            <a:ext cx="467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Molecular Transitions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935083" y="1415254"/>
            <a:ext cx="1113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</a:rPr>
              <a:t>h</a:t>
            </a:r>
            <a:r>
              <a:rPr lang="en-US" sz="2800" dirty="0" err="1">
                <a:solidFill>
                  <a:srgbClr val="0000FF"/>
                </a:solidFill>
                <a:latin typeface="Symbol" pitchFamily="18" charset="2"/>
              </a:rPr>
              <a:t>n</a:t>
            </a:r>
            <a:endParaRPr lang="en-US" sz="28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73720" y="4502494"/>
            <a:ext cx="1113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</a:rPr>
              <a:t>h</a:t>
            </a:r>
            <a:r>
              <a:rPr lang="en-US" sz="2800" dirty="0" err="1">
                <a:solidFill>
                  <a:srgbClr val="0000FF"/>
                </a:solidFill>
                <a:latin typeface="Symbol" pitchFamily="18" charset="2"/>
              </a:rPr>
              <a:t>n</a:t>
            </a:r>
            <a:endParaRPr lang="en-US" sz="2800" dirty="0">
              <a:solidFill>
                <a:srgbClr val="0000FF"/>
              </a:solidFill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8" grpId="0"/>
      <p:bldP spid="49" grpId="0" animBg="1"/>
      <p:bldP spid="51" grpId="0" animBg="1"/>
      <p:bldP spid="52" grpId="0"/>
      <p:bldP spid="5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22361</TotalTime>
  <Words>1343</Words>
  <Application>Microsoft Office PowerPoint</Application>
  <PresentationFormat>On-screen Show (4:3)</PresentationFormat>
  <Paragraphs>564</Paragraphs>
  <Slides>51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Calibri</vt:lpstr>
      <vt:lpstr>Symbol</vt:lpstr>
      <vt:lpstr>Times New Roman</vt:lpstr>
      <vt:lpstr>Wingdings</vt:lpstr>
      <vt:lpstr>Office Theme</vt:lpstr>
      <vt:lpstr>CS ChemDraw Drawing</vt:lpstr>
      <vt:lpstr>Equation</vt:lpstr>
      <vt:lpstr>Graph</vt:lpstr>
      <vt:lpstr>Kenneth Hanson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Atomic/Molecular Absorptions</dc:title>
  <dc:creator>Vastib</dc:creator>
  <cp:lastModifiedBy>Edwin F. Hilinski</cp:lastModifiedBy>
  <cp:revision>93</cp:revision>
  <dcterms:created xsi:type="dcterms:W3CDTF">2013-07-05T17:21:50Z</dcterms:created>
  <dcterms:modified xsi:type="dcterms:W3CDTF">2019-06-03T18:21:33Z</dcterms:modified>
</cp:coreProperties>
</file>